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85" r:id="rId9"/>
    <p:sldId id="284" r:id="rId10"/>
    <p:sldId id="283"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x="18288000" cy="10287000"/>
  <p:notesSz cx="6858000" cy="9144000"/>
  <p:embeddedFontLst>
    <p:embeddedFont>
      <p:font typeface="Calibri" panose="020F0502020204030204" pitchFamily="34" charset="0"/>
      <p:regular r:id="rId33"/>
      <p:bold r:id="rId34"/>
      <p:italic r:id="rId35"/>
      <p:boldItalic r:id="rId36"/>
    </p:embeddedFont>
    <p:embeddedFont>
      <p:font typeface="Montserrat" pitchFamily="2" charset="77"/>
      <p:regular r:id="rId37"/>
      <p:bold r:id="rId38"/>
      <p:italic r:id="rId39"/>
      <p:boldItalic r:id="rId40"/>
    </p:embeddedFont>
    <p:embeddedFont>
      <p:font typeface="Montserrat Light" panose="020F030202020403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hO5kZ3EXOeurk6U6V990IOR5sqx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37"/>
  </p:normalViewPr>
  <p:slideViewPr>
    <p:cSldViewPr snapToGrid="0">
      <p:cViewPr varScale="1">
        <p:scale>
          <a:sx n="58" d="100"/>
          <a:sy n="58" d="100"/>
        </p:scale>
        <p:origin x="264" y="56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6226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9caa7e9cc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g29caa7e9cc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5085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415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7"/>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8"/>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8"/>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2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2" name="Google Shape;22;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1"/>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1"/>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32"/>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3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3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3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3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3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3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3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6"/>
          <p:cNvSpPr>
            <a:spLocks noGrp="1"/>
          </p:cNvSpPr>
          <p:nvPr>
            <p:ph type="pic" idx="2"/>
          </p:nvPr>
        </p:nvSpPr>
        <p:spPr>
          <a:xfrm>
            <a:off x="1792288" y="612775"/>
            <a:ext cx="5486400" cy="4114800"/>
          </a:xfrm>
          <a:prstGeom prst="rect">
            <a:avLst/>
          </a:prstGeom>
          <a:noFill/>
          <a:ln>
            <a:noFill/>
          </a:ln>
        </p:spPr>
      </p:sp>
      <p:sp>
        <p:nvSpPr>
          <p:cNvPr id="68" name="Google Shape;68;p3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jpg"/><Relationship Id="rId7"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24.png"/><Relationship Id="rId10" Type="http://schemas.openxmlformats.org/officeDocument/2006/relationships/image" Target="../media/image43.png"/><Relationship Id="rId4" Type="http://schemas.openxmlformats.org/officeDocument/2006/relationships/image" Target="../media/image2.png"/><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0" y="0"/>
            <a:ext cx="18288000" cy="6880894"/>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33" t="-34297" r="-21396" b="-101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9" name="Google Shape;89;p1"/>
          <p:cNvGrpSpPr/>
          <p:nvPr/>
        </p:nvGrpSpPr>
        <p:grpSpPr>
          <a:xfrm>
            <a:off x="822373" y="1271157"/>
            <a:ext cx="16643251" cy="5609736"/>
            <a:chOff x="-835857" y="-57150"/>
            <a:chExt cx="22191002" cy="7479648"/>
          </a:xfrm>
        </p:grpSpPr>
        <p:sp>
          <p:nvSpPr>
            <p:cNvPr id="90" name="Google Shape;90;p1"/>
            <p:cNvSpPr/>
            <p:nvPr/>
          </p:nvSpPr>
          <p:spPr>
            <a:xfrm>
              <a:off x="347208" y="7190708"/>
              <a:ext cx="19824874" cy="231790"/>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
            <p:cNvSpPr txBox="1"/>
            <p:nvPr/>
          </p:nvSpPr>
          <p:spPr>
            <a:xfrm>
              <a:off x="444323" y="-57150"/>
              <a:ext cx="19630644" cy="698077"/>
            </a:xfrm>
            <a:prstGeom prst="rect">
              <a:avLst/>
            </a:prstGeom>
            <a:noFill/>
            <a:ln>
              <a:noFill/>
            </a:ln>
          </p:spPr>
          <p:txBody>
            <a:bodyPr spcFirstLastPara="1" wrap="square" lIns="0" tIns="0" rIns="0" bIns="0" anchor="t" anchorCtr="0">
              <a:spAutoFit/>
            </a:bodyPr>
            <a:lstStyle/>
            <a:p>
              <a:pPr marL="0" marR="0" lvl="0" indent="0" algn="ctr" rtl="0">
                <a:lnSpc>
                  <a:spcPct val="248888"/>
                </a:lnSpc>
                <a:spcBef>
                  <a:spcPts val="0"/>
                </a:spcBef>
                <a:spcAft>
                  <a:spcPts val="0"/>
                </a:spcAft>
                <a:buNone/>
              </a:pPr>
              <a:endParaRPr sz="1800">
                <a:solidFill>
                  <a:schemeClr val="dk1"/>
                </a:solidFill>
                <a:latin typeface="Calibri"/>
                <a:ea typeface="Calibri"/>
                <a:cs typeface="Calibri"/>
                <a:sym typeface="Calibri"/>
              </a:endParaRPr>
            </a:p>
          </p:txBody>
        </p:sp>
        <p:sp>
          <p:nvSpPr>
            <p:cNvPr id="92" name="Google Shape;92;p1"/>
            <p:cNvSpPr txBox="1"/>
            <p:nvPr/>
          </p:nvSpPr>
          <p:spPr>
            <a:xfrm>
              <a:off x="-835857" y="1321762"/>
              <a:ext cx="22191002" cy="2735792"/>
            </a:xfrm>
            <a:prstGeom prst="rect">
              <a:avLst/>
            </a:prstGeom>
            <a:noFill/>
            <a:ln>
              <a:noFill/>
            </a:ln>
          </p:spPr>
          <p:txBody>
            <a:bodyPr spcFirstLastPara="1" wrap="square" lIns="0" tIns="0" rIns="0" bIns="0" anchor="t" anchorCtr="0">
              <a:spAutoFit/>
            </a:bodyPr>
            <a:lstStyle/>
            <a:p>
              <a:pPr marL="0" marR="0" lvl="0" indent="0" algn="ctr" rtl="0">
                <a:lnSpc>
                  <a:spcPct val="114171"/>
                </a:lnSpc>
                <a:spcBef>
                  <a:spcPts val="0"/>
                </a:spcBef>
                <a:spcAft>
                  <a:spcPts val="0"/>
                </a:spcAft>
                <a:buNone/>
              </a:pPr>
              <a:r>
                <a:rPr lang="en-US" sz="7000">
                  <a:solidFill>
                    <a:srgbClr val="F8FBFD"/>
                  </a:solidFill>
                  <a:latin typeface="Arial"/>
                  <a:ea typeface="Arial"/>
                  <a:cs typeface="Arial"/>
                  <a:sym typeface="Arial"/>
                </a:rPr>
                <a:t>Water is life: </a:t>
              </a:r>
              <a:br>
                <a:rPr lang="en-US" sz="7000">
                  <a:solidFill>
                    <a:srgbClr val="F8FBFD"/>
                  </a:solidFill>
                  <a:latin typeface="Arial"/>
                  <a:ea typeface="Arial"/>
                  <a:cs typeface="Arial"/>
                  <a:sym typeface="Arial"/>
                </a:rPr>
              </a:br>
              <a:r>
                <a:rPr lang="en-US" sz="7000">
                  <a:solidFill>
                    <a:srgbClr val="F8FBFD"/>
                  </a:solidFill>
                  <a:latin typeface="Arial"/>
                  <a:ea typeface="Arial"/>
                  <a:cs typeface="Arial"/>
                  <a:sym typeface="Arial"/>
                </a:rPr>
                <a:t>Knowing it for a Better Future</a:t>
              </a:r>
              <a:endParaRPr/>
            </a:p>
          </p:txBody>
        </p:sp>
      </p:grpSp>
      <p:sp>
        <p:nvSpPr>
          <p:cNvPr id="93" name="Google Shape;93;p1"/>
          <p:cNvSpPr/>
          <p:nvPr/>
        </p:nvSpPr>
        <p:spPr>
          <a:xfrm>
            <a:off x="751086" y="350054"/>
            <a:ext cx="3422853" cy="1595266"/>
          </a:xfrm>
          <a:custGeom>
            <a:avLst/>
            <a:gdLst/>
            <a:ahLst/>
            <a:cxnLst/>
            <a:rect l="l" t="t" r="r" b="b"/>
            <a:pathLst>
              <a:path w="3422853" h="1595266" extrusionOk="0">
                <a:moveTo>
                  <a:pt x="0" y="0"/>
                </a:moveTo>
                <a:lnTo>
                  <a:pt x="3422853" y="0"/>
                </a:lnTo>
                <a:lnTo>
                  <a:pt x="3422853" y="1595266"/>
                </a:lnTo>
                <a:lnTo>
                  <a:pt x="0" y="1595266"/>
                </a:lnTo>
                <a:lnTo>
                  <a:pt x="0" y="0"/>
                </a:lnTo>
                <a:close/>
              </a:path>
            </a:pathLst>
          </a:custGeom>
          <a:blipFill rotWithShape="1">
            <a:blip r:embed="rId4">
              <a:alphaModFix/>
            </a:blip>
            <a:stretch>
              <a:fillRect/>
            </a:stretch>
          </a:blipFill>
          <a:ln>
            <a:noFill/>
          </a:ln>
        </p:spPr>
      </p:sp>
      <p:sp>
        <p:nvSpPr>
          <p:cNvPr id="94" name="Google Shape;94;p1"/>
          <p:cNvSpPr/>
          <p:nvPr/>
        </p:nvSpPr>
        <p:spPr>
          <a:xfrm>
            <a:off x="13846597" y="891296"/>
            <a:ext cx="3787254" cy="422723"/>
          </a:xfrm>
          <a:custGeom>
            <a:avLst/>
            <a:gdLst/>
            <a:ahLst/>
            <a:cxnLst/>
            <a:rect l="l" t="t" r="r" b="b"/>
            <a:pathLst>
              <a:path w="3787254" h="422723" extrusionOk="0">
                <a:moveTo>
                  <a:pt x="0" y="0"/>
                </a:moveTo>
                <a:lnTo>
                  <a:pt x="3787255" y="0"/>
                </a:lnTo>
                <a:lnTo>
                  <a:pt x="3787255" y="422723"/>
                </a:lnTo>
                <a:lnTo>
                  <a:pt x="0" y="422723"/>
                </a:lnTo>
                <a:lnTo>
                  <a:pt x="0" y="0"/>
                </a:lnTo>
                <a:close/>
              </a:path>
            </a:pathLst>
          </a:custGeom>
          <a:blipFill rotWithShape="1">
            <a:blip r:embed="rId5">
              <a:alphaModFix/>
            </a:blip>
            <a:stretch>
              <a:fillRect/>
            </a:stretch>
          </a:blipFill>
          <a:ln>
            <a:noFill/>
          </a:ln>
        </p:spPr>
      </p:sp>
      <p:pic>
        <p:nvPicPr>
          <p:cNvPr id="95" name="Google Shape;95;p1"/>
          <p:cNvPicPr preferRelativeResize="0"/>
          <p:nvPr/>
        </p:nvPicPr>
        <p:blipFill rotWithShape="1">
          <a:blip r:embed="rId6">
            <a:alphaModFix/>
          </a:blip>
          <a:srcRect/>
          <a:stretch/>
        </p:blipFill>
        <p:spPr>
          <a:xfrm>
            <a:off x="7659616" y="7974517"/>
            <a:ext cx="7016437" cy="1538051"/>
          </a:xfrm>
          <a:prstGeom prst="rect">
            <a:avLst/>
          </a:prstGeom>
          <a:noFill/>
          <a:ln>
            <a:noFill/>
          </a:ln>
        </p:spPr>
      </p:pic>
      <p:grpSp>
        <p:nvGrpSpPr>
          <p:cNvPr id="96" name="Google Shape;96;p1"/>
          <p:cNvGrpSpPr/>
          <p:nvPr/>
        </p:nvGrpSpPr>
        <p:grpSpPr>
          <a:xfrm>
            <a:off x="4912770" y="8220797"/>
            <a:ext cx="2340206" cy="1101077"/>
            <a:chOff x="610234" y="7512746"/>
            <a:chExt cx="2333871" cy="1098096"/>
          </a:xfrm>
        </p:grpSpPr>
        <p:sp>
          <p:nvSpPr>
            <p:cNvPr id="97" name="Google Shape;97;p1"/>
            <p:cNvSpPr/>
            <p:nvPr/>
          </p:nvSpPr>
          <p:spPr>
            <a:xfrm>
              <a:off x="1940805" y="7512746"/>
              <a:ext cx="1003300" cy="1098096"/>
            </a:xfrm>
            <a:custGeom>
              <a:avLst/>
              <a:gdLst/>
              <a:ahLst/>
              <a:cxnLst/>
              <a:rect l="l" t="t" r="r" b="b"/>
              <a:pathLst>
                <a:path w="801805" h="841895" extrusionOk="0">
                  <a:moveTo>
                    <a:pt x="0" y="0"/>
                  </a:moveTo>
                  <a:lnTo>
                    <a:pt x="801805" y="0"/>
                  </a:lnTo>
                  <a:lnTo>
                    <a:pt x="801805" y="841895"/>
                  </a:lnTo>
                  <a:lnTo>
                    <a:pt x="0" y="841895"/>
                  </a:lnTo>
                  <a:lnTo>
                    <a:pt x="0" y="0"/>
                  </a:lnTo>
                  <a:close/>
                </a:path>
              </a:pathLst>
            </a:custGeom>
            <a:blipFill rotWithShape="1">
              <a:blip r:embed="rId7">
                <a:alphaModFix/>
              </a:blip>
              <a:stretch>
                <a:fillRect/>
              </a:stretch>
            </a:blipFill>
            <a:ln>
              <a:noFill/>
            </a:ln>
          </p:spPr>
        </p:sp>
        <p:pic>
          <p:nvPicPr>
            <p:cNvPr id="98" name="Google Shape;98;p1"/>
            <p:cNvPicPr preferRelativeResize="0"/>
            <p:nvPr/>
          </p:nvPicPr>
          <p:blipFill rotWithShape="1">
            <a:blip r:embed="rId8">
              <a:alphaModFix/>
            </a:blip>
            <a:srcRect/>
            <a:stretch/>
          </p:blipFill>
          <p:spPr>
            <a:xfrm>
              <a:off x="610234" y="7546867"/>
              <a:ext cx="1099438" cy="1029853"/>
            </a:xfrm>
            <a:prstGeom prst="rect">
              <a:avLst/>
            </a:prstGeom>
            <a:noFill/>
            <a:ln>
              <a:noFill/>
            </a:ln>
          </p:spPr>
        </p:pic>
      </p:grpSp>
      <p:pic>
        <p:nvPicPr>
          <p:cNvPr id="99" name="Google Shape;99;p1"/>
          <p:cNvPicPr preferRelativeResize="0"/>
          <p:nvPr/>
        </p:nvPicPr>
        <p:blipFill rotWithShape="1">
          <a:blip r:embed="rId9">
            <a:alphaModFix/>
          </a:blip>
          <a:srcRect/>
          <a:stretch/>
        </p:blipFill>
        <p:spPr>
          <a:xfrm>
            <a:off x="14857948" y="7974516"/>
            <a:ext cx="2891073" cy="1538051"/>
          </a:xfrm>
          <a:prstGeom prst="rect">
            <a:avLst/>
          </a:prstGeom>
          <a:noFill/>
          <a:ln>
            <a:noFill/>
          </a:ln>
        </p:spPr>
      </p:pic>
      <p:pic>
        <p:nvPicPr>
          <p:cNvPr id="100" name="Google Shape;100;p1"/>
          <p:cNvPicPr preferRelativeResize="0"/>
          <p:nvPr/>
        </p:nvPicPr>
        <p:blipFill rotWithShape="1">
          <a:blip r:embed="rId10">
            <a:alphaModFix/>
          </a:blip>
          <a:srcRect/>
          <a:stretch/>
        </p:blipFill>
        <p:spPr>
          <a:xfrm>
            <a:off x="418893" y="8389582"/>
            <a:ext cx="4087237" cy="707920"/>
          </a:xfrm>
          <a:prstGeom prst="rect">
            <a:avLst/>
          </a:prstGeom>
          <a:noFill/>
          <a:ln>
            <a:noFill/>
          </a:ln>
        </p:spPr>
      </p:pic>
      <p:sp>
        <p:nvSpPr>
          <p:cNvPr id="101" name="Google Shape;101;p1"/>
          <p:cNvSpPr txBox="1"/>
          <p:nvPr/>
        </p:nvSpPr>
        <p:spPr>
          <a:xfrm>
            <a:off x="1449266" y="6715274"/>
            <a:ext cx="15389468" cy="899221"/>
          </a:xfrm>
          <a:prstGeom prst="rect">
            <a:avLst/>
          </a:prstGeom>
          <a:noFill/>
          <a:ln>
            <a:noFill/>
          </a:ln>
        </p:spPr>
        <p:txBody>
          <a:bodyPr spcFirstLastPara="1" wrap="square" lIns="0" tIns="0" rIns="0" bIns="0" anchor="t" anchorCtr="0">
            <a:spAutoFit/>
          </a:bodyPr>
          <a:lstStyle/>
          <a:p>
            <a:pPr marL="0" marR="0" lvl="0" indent="0" algn="ctr" rtl="0">
              <a:lnSpc>
                <a:spcPct val="235058"/>
              </a:lnSpc>
              <a:spcBef>
                <a:spcPts val="0"/>
              </a:spcBef>
              <a:spcAft>
                <a:spcPts val="0"/>
              </a:spcAft>
              <a:buNone/>
            </a:pPr>
            <a:r>
              <a:rPr lang="en-US" sz="3400">
                <a:solidFill>
                  <a:schemeClr val="dk1"/>
                </a:solidFill>
                <a:latin typeface="Arial"/>
                <a:ea typeface="Arial"/>
                <a:cs typeface="Arial"/>
                <a:sym typeface="Arial"/>
              </a:rPr>
              <a:t>Project partners</a:t>
            </a:r>
            <a:endParaRPr/>
          </a:p>
        </p:txBody>
      </p:sp>
      <p:sp>
        <p:nvSpPr>
          <p:cNvPr id="102" name="Google Shape;102;p1"/>
          <p:cNvSpPr txBox="1"/>
          <p:nvPr/>
        </p:nvSpPr>
        <p:spPr>
          <a:xfrm>
            <a:off x="822372" y="5365470"/>
            <a:ext cx="16643251" cy="887359"/>
          </a:xfrm>
          <a:prstGeom prst="rect">
            <a:avLst/>
          </a:prstGeom>
          <a:noFill/>
          <a:ln>
            <a:noFill/>
          </a:ln>
        </p:spPr>
        <p:txBody>
          <a:bodyPr spcFirstLastPara="1" wrap="square" lIns="0" tIns="0" rIns="0" bIns="0" anchor="t" anchorCtr="0">
            <a:spAutoFit/>
          </a:bodyPr>
          <a:lstStyle/>
          <a:p>
            <a:pPr marL="0" marR="0" lvl="0" indent="0" algn="ctr" rtl="0">
              <a:lnSpc>
                <a:spcPct val="199800"/>
              </a:lnSpc>
              <a:spcBef>
                <a:spcPts val="0"/>
              </a:spcBef>
              <a:spcAft>
                <a:spcPts val="0"/>
              </a:spcAft>
              <a:buNone/>
            </a:pPr>
            <a:r>
              <a:rPr lang="en-US" sz="4000">
                <a:solidFill>
                  <a:srgbClr val="F8FBFD"/>
                </a:solidFill>
                <a:latin typeface="Arial"/>
                <a:ea typeface="Arial"/>
                <a:cs typeface="Arial"/>
                <a:sym typeface="Arial"/>
              </a:rPr>
              <a:t>WHOW Hackathon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8"/>
          <p:cNvSpPr/>
          <p:nvPr/>
        </p:nvSpPr>
        <p:spPr>
          <a:xfrm>
            <a:off x="0" y="0"/>
            <a:ext cx="5224030" cy="10287000"/>
          </a:xfrm>
          <a:prstGeom prst="rect">
            <a:avLst/>
          </a:prstGeom>
          <a:solidFill>
            <a:srgbClr val="011C9B"/>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 name="Google Shape;190;p8"/>
          <p:cNvSpPr/>
          <p:nvPr/>
        </p:nvSpPr>
        <p:spPr>
          <a:xfrm>
            <a:off x="5224030" y="-401130"/>
            <a:ext cx="13063970" cy="1108926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 name="Google Shape;191;p8"/>
          <p:cNvGrpSpPr/>
          <p:nvPr/>
        </p:nvGrpSpPr>
        <p:grpSpPr>
          <a:xfrm>
            <a:off x="304707" y="2303973"/>
            <a:ext cx="6322197" cy="3234519"/>
            <a:chOff x="-35667" y="-2184315"/>
            <a:chExt cx="8429597" cy="4312686"/>
          </a:xfrm>
        </p:grpSpPr>
        <p:sp>
          <p:nvSpPr>
            <p:cNvPr id="192" name="Google Shape;192;p8"/>
            <p:cNvSpPr txBox="1"/>
            <p:nvPr/>
          </p:nvSpPr>
          <p:spPr>
            <a:xfrm>
              <a:off x="-35667" y="-2184315"/>
              <a:ext cx="8429597" cy="3631759"/>
            </a:xfrm>
            <a:prstGeom prst="rect">
              <a:avLst/>
            </a:prstGeom>
            <a:noFill/>
            <a:ln>
              <a:noFill/>
            </a:ln>
          </p:spPr>
          <p:txBody>
            <a:bodyPr spcFirstLastPara="1" wrap="square" lIns="0" tIns="0" rIns="0" bIns="0" anchor="t" anchorCtr="0">
              <a:spAutoFit/>
            </a:bodyPr>
            <a:lstStyle/>
            <a:p>
              <a:pPr marL="0" marR="0" lvl="0" indent="0" algn="l" rtl="0">
                <a:lnSpc>
                  <a:spcPct val="177240"/>
                </a:lnSpc>
                <a:spcBef>
                  <a:spcPts val="0"/>
                </a:spcBef>
                <a:spcAft>
                  <a:spcPts val="0"/>
                </a:spcAft>
                <a:buNone/>
              </a:pPr>
              <a:r>
                <a:rPr lang="en-US" sz="5000" dirty="0">
                  <a:solidFill>
                    <a:srgbClr val="F8FBFD"/>
                  </a:solidFill>
                  <a:latin typeface="Arial"/>
                  <a:ea typeface="Arial"/>
                  <a:cs typeface="Arial"/>
                  <a:sym typeface="Arial"/>
                </a:rPr>
                <a:t>Evaluation </a:t>
              </a:r>
            </a:p>
            <a:p>
              <a:pPr marL="0" marR="0" lvl="0" indent="0" algn="l" rtl="0">
                <a:lnSpc>
                  <a:spcPct val="177240"/>
                </a:lnSpc>
                <a:spcBef>
                  <a:spcPts val="0"/>
                </a:spcBef>
                <a:spcAft>
                  <a:spcPts val="0"/>
                </a:spcAft>
                <a:buNone/>
              </a:pPr>
              <a:r>
                <a:rPr lang="en-US" sz="5000" dirty="0">
                  <a:solidFill>
                    <a:srgbClr val="F8FBFD"/>
                  </a:solidFill>
                  <a:latin typeface="Arial"/>
                  <a:ea typeface="Arial"/>
                  <a:cs typeface="Arial"/>
                  <a:sym typeface="Arial"/>
                </a:rPr>
                <a:t>jury</a:t>
              </a:r>
              <a:endParaRPr dirty="0"/>
            </a:p>
          </p:txBody>
        </p:sp>
        <p:sp>
          <p:nvSpPr>
            <p:cNvPr id="193" name="Google Shape;193;p8"/>
            <p:cNvSpPr/>
            <p:nvPr/>
          </p:nvSpPr>
          <p:spPr>
            <a:xfrm>
              <a:off x="-35667" y="1910990"/>
              <a:ext cx="5547900" cy="21738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8"/>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3">
              <a:alphaModFix/>
            </a:blip>
            <a:stretch>
              <a:fillRect/>
            </a:stretch>
          </a:blipFill>
          <a:ln>
            <a:noFill/>
          </a:ln>
        </p:spPr>
      </p:sp>
      <p:grpSp>
        <p:nvGrpSpPr>
          <p:cNvPr id="10" name="Group 9">
            <a:extLst>
              <a:ext uri="{FF2B5EF4-FFF2-40B4-BE49-F238E27FC236}">
                <a16:creationId xmlns:a16="http://schemas.microsoft.com/office/drawing/2014/main" id="{0D0FEFBE-3A9C-E24F-AD0A-DEA5AD62B2E3}"/>
              </a:ext>
            </a:extLst>
          </p:cNvPr>
          <p:cNvGrpSpPr/>
          <p:nvPr/>
        </p:nvGrpSpPr>
        <p:grpSpPr>
          <a:xfrm>
            <a:off x="7722983" y="87964"/>
            <a:ext cx="7646485" cy="3906528"/>
            <a:chOff x="5437888" y="686313"/>
            <a:chExt cx="7646485" cy="3906528"/>
          </a:xfrm>
        </p:grpSpPr>
        <p:sp>
          <p:nvSpPr>
            <p:cNvPr id="20" name="Google Shape;204;p8">
              <a:extLst>
                <a:ext uri="{FF2B5EF4-FFF2-40B4-BE49-F238E27FC236}">
                  <a16:creationId xmlns:a16="http://schemas.microsoft.com/office/drawing/2014/main" id="{EC86E09C-7618-0940-8BB2-805D350ED884}"/>
                </a:ext>
              </a:extLst>
            </p:cNvPr>
            <p:cNvSpPr txBox="1"/>
            <p:nvPr/>
          </p:nvSpPr>
          <p:spPr>
            <a:xfrm>
              <a:off x="5437888" y="3226313"/>
              <a:ext cx="7646485" cy="1366528"/>
            </a:xfrm>
            <a:prstGeom prst="rect">
              <a:avLst/>
            </a:prstGeom>
            <a:noFill/>
            <a:ln>
              <a:noFill/>
            </a:ln>
          </p:spPr>
          <p:txBody>
            <a:bodyPr spcFirstLastPara="1" wrap="square" lIns="0" tIns="0" rIns="0" bIns="0" anchor="t" anchorCtr="0">
              <a:spAutoFit/>
            </a:bodyPr>
            <a:lstStyle/>
            <a:p>
              <a:pPr marL="0" marR="0" lvl="0" indent="0" algn="ctr" rtl="0">
                <a:lnSpc>
                  <a:spcPct val="119977"/>
                </a:lnSpc>
                <a:spcBef>
                  <a:spcPts val="0"/>
                </a:spcBef>
                <a:spcAft>
                  <a:spcPts val="0"/>
                </a:spcAft>
                <a:buNone/>
              </a:pPr>
              <a:r>
                <a:rPr lang="en-US" sz="4400" b="0" i="0" u="none" strike="noStrike" dirty="0">
                  <a:solidFill>
                    <a:srgbClr val="000000"/>
                  </a:solidFill>
                  <a:latin typeface="arial"/>
                  <a:ea typeface="arial"/>
                  <a:cs typeface="arial"/>
                  <a:sym typeface="arial"/>
                </a:rPr>
                <a:t>Silvia </a:t>
              </a:r>
              <a:r>
                <a:rPr lang="en-US" sz="4400" b="0" i="0" u="none" strike="noStrike" dirty="0" err="1">
                  <a:solidFill>
                    <a:srgbClr val="000000"/>
                  </a:solidFill>
                  <a:latin typeface="arial"/>
                  <a:ea typeface="arial"/>
                  <a:cs typeface="arial"/>
                  <a:sym typeface="arial"/>
                </a:rPr>
                <a:t>Castellanza</a:t>
              </a:r>
              <a:r>
                <a:rPr lang="en-US" sz="4400" b="0" i="0" u="none" strike="noStrike" dirty="0">
                  <a:solidFill>
                    <a:srgbClr val="000000"/>
                  </a:solidFill>
                  <a:latin typeface="arial"/>
                  <a:ea typeface="arial"/>
                  <a:cs typeface="arial"/>
                  <a:sym typeface="arial"/>
                </a:rPr>
                <a:t> </a:t>
              </a:r>
            </a:p>
            <a:p>
              <a:pPr marL="0" marR="0" lvl="0" indent="0" algn="ctr" rtl="0">
                <a:lnSpc>
                  <a:spcPct val="119977"/>
                </a:lnSpc>
                <a:spcBef>
                  <a:spcPts val="0"/>
                </a:spcBef>
                <a:spcAft>
                  <a:spcPts val="0"/>
                </a:spcAft>
                <a:buNone/>
              </a:pPr>
              <a:r>
                <a:rPr lang="en-US" sz="3000" b="0" i="0" u="none" strike="noStrike" dirty="0">
                  <a:solidFill>
                    <a:srgbClr val="000000"/>
                  </a:solidFill>
                  <a:latin typeface="arial"/>
                  <a:ea typeface="arial"/>
                  <a:cs typeface="arial"/>
                  <a:sym typeface="arial"/>
                </a:rPr>
                <a:t>(</a:t>
              </a:r>
              <a:r>
                <a:rPr lang="en-US" sz="3000" b="0" i="0" u="none" strike="noStrike" dirty="0" err="1">
                  <a:solidFill>
                    <a:srgbClr val="000000"/>
                  </a:solidFill>
                  <a:latin typeface="arial"/>
                  <a:ea typeface="arial"/>
                  <a:cs typeface="arial"/>
                  <a:sym typeface="arial"/>
                </a:rPr>
                <a:t>Comune</a:t>
              </a:r>
              <a:r>
                <a:rPr lang="en-US" sz="3000" b="0" i="0" u="none" strike="noStrike" dirty="0">
                  <a:solidFill>
                    <a:srgbClr val="000000"/>
                  </a:solidFill>
                  <a:latin typeface="arial"/>
                  <a:ea typeface="arial"/>
                  <a:cs typeface="arial"/>
                  <a:sym typeface="arial"/>
                </a:rPr>
                <a:t> di Milano)</a:t>
              </a:r>
              <a:endParaRPr lang="en-US" sz="3000" dirty="0">
                <a:solidFill>
                  <a:srgbClr val="F8FBFD"/>
                </a:solidFill>
                <a:latin typeface="Arial"/>
                <a:ea typeface="Arial"/>
                <a:cs typeface="Arial"/>
                <a:sym typeface="Arial"/>
              </a:endParaRPr>
            </a:p>
          </p:txBody>
        </p:sp>
        <p:pic>
          <p:nvPicPr>
            <p:cNvPr id="21" name="Picture 20">
              <a:extLst>
                <a:ext uri="{FF2B5EF4-FFF2-40B4-BE49-F238E27FC236}">
                  <a16:creationId xmlns:a16="http://schemas.microsoft.com/office/drawing/2014/main" id="{EAC08375-40C1-5E44-9B6C-8A64132CAD80}"/>
                </a:ext>
              </a:extLst>
            </p:cNvPr>
            <p:cNvPicPr>
              <a:picLocks noChangeAspect="1"/>
            </p:cNvPicPr>
            <p:nvPr/>
          </p:nvPicPr>
          <p:blipFill>
            <a:blip r:embed="rId4"/>
            <a:stretch>
              <a:fillRect/>
            </a:stretch>
          </p:blipFill>
          <p:spPr>
            <a:xfrm>
              <a:off x="7874000" y="686313"/>
              <a:ext cx="2540000" cy="2540000"/>
            </a:xfrm>
            <a:prstGeom prst="rect">
              <a:avLst/>
            </a:prstGeom>
            <a:noFill/>
          </p:spPr>
        </p:pic>
      </p:grpSp>
      <p:grpSp>
        <p:nvGrpSpPr>
          <p:cNvPr id="8" name="Group 7">
            <a:extLst>
              <a:ext uri="{FF2B5EF4-FFF2-40B4-BE49-F238E27FC236}">
                <a16:creationId xmlns:a16="http://schemas.microsoft.com/office/drawing/2014/main" id="{DBE686B5-C883-6445-92D3-92D1342CF032}"/>
              </a:ext>
            </a:extLst>
          </p:cNvPr>
          <p:cNvGrpSpPr/>
          <p:nvPr/>
        </p:nvGrpSpPr>
        <p:grpSpPr>
          <a:xfrm>
            <a:off x="11546227" y="4798649"/>
            <a:ext cx="7646485" cy="4272795"/>
            <a:chOff x="6320110" y="316379"/>
            <a:chExt cx="7646485" cy="4272795"/>
          </a:xfrm>
        </p:grpSpPr>
        <p:sp>
          <p:nvSpPr>
            <p:cNvPr id="204" name="Google Shape;204;p8"/>
            <p:cNvSpPr txBox="1"/>
            <p:nvPr/>
          </p:nvSpPr>
          <p:spPr>
            <a:xfrm>
              <a:off x="6320110" y="3222646"/>
              <a:ext cx="7646485" cy="1366528"/>
            </a:xfrm>
            <a:prstGeom prst="rect">
              <a:avLst/>
            </a:prstGeom>
            <a:noFill/>
            <a:ln>
              <a:noFill/>
            </a:ln>
          </p:spPr>
          <p:txBody>
            <a:bodyPr spcFirstLastPara="1" wrap="square" lIns="0" tIns="0" rIns="0" bIns="0" anchor="t" anchorCtr="0">
              <a:spAutoFit/>
            </a:bodyPr>
            <a:lstStyle/>
            <a:p>
              <a:pPr marL="0" marR="0" lvl="0" indent="0" algn="ctr" rtl="0">
                <a:lnSpc>
                  <a:spcPct val="119977"/>
                </a:lnSpc>
                <a:spcBef>
                  <a:spcPts val="0"/>
                </a:spcBef>
                <a:spcAft>
                  <a:spcPts val="0"/>
                </a:spcAft>
                <a:buNone/>
              </a:pPr>
              <a:r>
                <a:rPr lang="en-US" sz="4400" b="0" i="0" u="none" strike="noStrike" dirty="0">
                  <a:solidFill>
                    <a:srgbClr val="000000"/>
                  </a:solidFill>
                  <a:latin typeface="arial"/>
                  <a:ea typeface="arial"/>
                  <a:cs typeface="arial"/>
                  <a:sym typeface="arial"/>
                </a:rPr>
                <a:t>Marco </a:t>
              </a:r>
              <a:r>
                <a:rPr lang="en-US" sz="4400" b="0" i="0" u="none" strike="noStrike" dirty="0" err="1">
                  <a:solidFill>
                    <a:srgbClr val="000000"/>
                  </a:solidFill>
                  <a:latin typeface="arial"/>
                  <a:ea typeface="arial"/>
                  <a:cs typeface="arial"/>
                  <a:sym typeface="arial"/>
                </a:rPr>
                <a:t>Cortella</a:t>
              </a:r>
              <a:br>
                <a:rPr lang="en-US" sz="4400" b="0" i="0" u="none" strike="noStrike" dirty="0">
                  <a:solidFill>
                    <a:srgbClr val="000000"/>
                  </a:solidFill>
                  <a:latin typeface="arial"/>
                  <a:ea typeface="arial"/>
                  <a:cs typeface="arial"/>
                  <a:sym typeface="arial"/>
                </a:rPr>
              </a:br>
              <a:r>
                <a:rPr lang="en-US" sz="3000" b="0" i="0" u="none" strike="noStrike" dirty="0">
                  <a:solidFill>
                    <a:srgbClr val="000000"/>
                  </a:solidFill>
                  <a:latin typeface="arial"/>
                  <a:ea typeface="arial"/>
                  <a:cs typeface="arial"/>
                  <a:sym typeface="arial"/>
                </a:rPr>
                <a:t>(Engineering </a:t>
              </a:r>
              <a:r>
                <a:rPr lang="en-US" sz="3000" b="0" i="0" u="none" strike="noStrike" dirty="0" err="1">
                  <a:solidFill>
                    <a:srgbClr val="000000"/>
                  </a:solidFill>
                  <a:latin typeface="arial"/>
                  <a:ea typeface="arial"/>
                  <a:cs typeface="arial"/>
                  <a:sym typeface="arial"/>
                </a:rPr>
                <a:t>Ingegneria</a:t>
              </a:r>
              <a:r>
                <a:rPr lang="en-US" sz="3000" b="0" i="0" u="none" strike="noStrike" dirty="0">
                  <a:solidFill>
                    <a:srgbClr val="000000"/>
                  </a:solidFill>
                  <a:latin typeface="arial"/>
                  <a:ea typeface="arial"/>
                  <a:cs typeface="arial"/>
                  <a:sym typeface="arial"/>
                </a:rPr>
                <a:t> Informatica)</a:t>
              </a:r>
              <a:endParaRPr sz="3000" dirty="0">
                <a:solidFill>
                  <a:srgbClr val="F8FBFD"/>
                </a:solidFill>
                <a:latin typeface="Arial"/>
                <a:ea typeface="Arial"/>
                <a:cs typeface="Arial"/>
                <a:sym typeface="Arial"/>
              </a:endParaRPr>
            </a:p>
          </p:txBody>
        </p:sp>
        <p:pic>
          <p:nvPicPr>
            <p:cNvPr id="7" name="Picture 6">
              <a:extLst>
                <a:ext uri="{FF2B5EF4-FFF2-40B4-BE49-F238E27FC236}">
                  <a16:creationId xmlns:a16="http://schemas.microsoft.com/office/drawing/2014/main" id="{CB14C63D-6B46-EB40-84E2-822BD0050DB3}"/>
                </a:ext>
              </a:extLst>
            </p:cNvPr>
            <p:cNvPicPr>
              <a:picLocks noChangeAspect="1"/>
            </p:cNvPicPr>
            <p:nvPr/>
          </p:nvPicPr>
          <p:blipFill>
            <a:blip r:embed="rId5"/>
            <a:stretch>
              <a:fillRect/>
            </a:stretch>
          </p:blipFill>
          <p:spPr>
            <a:xfrm>
              <a:off x="8714137" y="316379"/>
              <a:ext cx="2858429" cy="2858429"/>
            </a:xfrm>
            <a:prstGeom prst="rect">
              <a:avLst/>
            </a:prstGeom>
          </p:spPr>
        </p:pic>
      </p:grpSp>
      <p:grpSp>
        <p:nvGrpSpPr>
          <p:cNvPr id="13" name="Group 12">
            <a:extLst>
              <a:ext uri="{FF2B5EF4-FFF2-40B4-BE49-F238E27FC236}">
                <a16:creationId xmlns:a16="http://schemas.microsoft.com/office/drawing/2014/main" id="{69702D06-8FFF-584C-940B-CCDBC6829E5F}"/>
              </a:ext>
            </a:extLst>
          </p:cNvPr>
          <p:cNvGrpSpPr/>
          <p:nvPr/>
        </p:nvGrpSpPr>
        <p:grpSpPr>
          <a:xfrm>
            <a:off x="4569757" y="4931937"/>
            <a:ext cx="7646485" cy="4534255"/>
            <a:chOff x="4277343" y="4798649"/>
            <a:chExt cx="7646485" cy="4534255"/>
          </a:xfrm>
        </p:grpSpPr>
        <p:sp>
          <p:nvSpPr>
            <p:cNvPr id="30" name="Google Shape;204;p8">
              <a:extLst>
                <a:ext uri="{FF2B5EF4-FFF2-40B4-BE49-F238E27FC236}">
                  <a16:creationId xmlns:a16="http://schemas.microsoft.com/office/drawing/2014/main" id="{9EEDFC17-9650-0547-81FB-0CA563380AD6}"/>
                </a:ext>
              </a:extLst>
            </p:cNvPr>
            <p:cNvSpPr txBox="1"/>
            <p:nvPr/>
          </p:nvSpPr>
          <p:spPr>
            <a:xfrm>
              <a:off x="4277343" y="7412378"/>
              <a:ext cx="7646485" cy="1920526"/>
            </a:xfrm>
            <a:prstGeom prst="rect">
              <a:avLst/>
            </a:prstGeom>
            <a:noFill/>
            <a:ln>
              <a:noFill/>
            </a:ln>
          </p:spPr>
          <p:txBody>
            <a:bodyPr spcFirstLastPara="1" wrap="square" lIns="0" tIns="0" rIns="0" bIns="0" anchor="t" anchorCtr="0">
              <a:spAutoFit/>
            </a:bodyPr>
            <a:lstStyle/>
            <a:p>
              <a:pPr marL="0" marR="0" lvl="0" indent="0" algn="ctr" rtl="0">
                <a:lnSpc>
                  <a:spcPct val="119977"/>
                </a:lnSpc>
                <a:spcBef>
                  <a:spcPts val="0"/>
                </a:spcBef>
                <a:spcAft>
                  <a:spcPts val="0"/>
                </a:spcAft>
                <a:buNone/>
              </a:pPr>
              <a:r>
                <a:rPr lang="en-US" sz="4400" b="0" i="0" u="none" strike="noStrike" dirty="0">
                  <a:solidFill>
                    <a:srgbClr val="000000"/>
                  </a:solidFill>
                  <a:latin typeface="arial"/>
                  <a:ea typeface="arial"/>
                  <a:cs typeface="arial"/>
                  <a:sym typeface="arial"/>
                </a:rPr>
                <a:t>Francesco </a:t>
              </a:r>
              <a:r>
                <a:rPr lang="en-US" sz="4400" b="0" i="0" u="none" strike="noStrike" dirty="0" err="1">
                  <a:solidFill>
                    <a:srgbClr val="000000"/>
                  </a:solidFill>
                  <a:latin typeface="arial"/>
                  <a:ea typeface="arial"/>
                  <a:cs typeface="arial"/>
                  <a:sym typeface="arial"/>
                </a:rPr>
                <a:t>Osborse</a:t>
              </a:r>
              <a:endParaRPr lang="en-US" sz="4400" b="0" i="0" u="none" strike="noStrike" dirty="0">
                <a:solidFill>
                  <a:srgbClr val="000000"/>
                </a:solidFill>
                <a:latin typeface="arial"/>
                <a:ea typeface="arial"/>
                <a:cs typeface="arial"/>
                <a:sym typeface="arial"/>
              </a:endParaRPr>
            </a:p>
            <a:p>
              <a:pPr marL="0" marR="0" lvl="0" indent="0" algn="ctr" rtl="0">
                <a:lnSpc>
                  <a:spcPct val="119977"/>
                </a:lnSpc>
                <a:spcBef>
                  <a:spcPts val="0"/>
                </a:spcBef>
                <a:spcAft>
                  <a:spcPts val="0"/>
                </a:spcAft>
                <a:buNone/>
              </a:pPr>
              <a:r>
                <a:rPr lang="en-US" sz="3000" b="0" i="0" u="none" strike="noStrike" dirty="0">
                  <a:solidFill>
                    <a:srgbClr val="000000"/>
                  </a:solidFill>
                  <a:latin typeface="arial"/>
                  <a:ea typeface="arial"/>
                  <a:cs typeface="arial"/>
                  <a:sym typeface="arial"/>
                </a:rPr>
                <a:t>(</a:t>
              </a:r>
              <a:r>
                <a:rPr lang="en-US" sz="3000" b="0" i="0" u="none" strike="noStrike" dirty="0" err="1">
                  <a:solidFill>
                    <a:srgbClr val="000000"/>
                  </a:solidFill>
                  <a:latin typeface="arial"/>
                  <a:ea typeface="arial"/>
                  <a:cs typeface="arial"/>
                  <a:sym typeface="arial"/>
                </a:rPr>
                <a:t>Kmi</a:t>
              </a:r>
              <a:r>
                <a:rPr lang="en-US" sz="3000" b="0" i="0" u="none" strike="noStrike" dirty="0">
                  <a:solidFill>
                    <a:srgbClr val="000000"/>
                  </a:solidFill>
                  <a:latin typeface="arial"/>
                  <a:ea typeface="arial"/>
                  <a:cs typeface="arial"/>
                  <a:sym typeface="arial"/>
                </a:rPr>
                <a:t> - The Open University, UK  and University of Milano Bicocca)</a:t>
              </a:r>
              <a:endParaRPr lang="en-US" sz="3000" dirty="0">
                <a:solidFill>
                  <a:srgbClr val="F8FBFD"/>
                </a:solidFill>
                <a:latin typeface="Arial"/>
                <a:ea typeface="Arial"/>
                <a:cs typeface="Arial"/>
                <a:sym typeface="Arial"/>
              </a:endParaRPr>
            </a:p>
          </p:txBody>
        </p:sp>
        <p:pic>
          <p:nvPicPr>
            <p:cNvPr id="12" name="Picture 11">
              <a:extLst>
                <a:ext uri="{FF2B5EF4-FFF2-40B4-BE49-F238E27FC236}">
                  <a16:creationId xmlns:a16="http://schemas.microsoft.com/office/drawing/2014/main" id="{6B97B951-3C44-0340-AA2F-9679E2BA29F5}"/>
                </a:ext>
              </a:extLst>
            </p:cNvPr>
            <p:cNvPicPr>
              <a:picLocks noChangeAspect="1"/>
            </p:cNvPicPr>
            <p:nvPr/>
          </p:nvPicPr>
          <p:blipFill>
            <a:blip r:embed="rId6"/>
            <a:stretch>
              <a:fillRect/>
            </a:stretch>
          </p:blipFill>
          <p:spPr>
            <a:xfrm>
              <a:off x="6576585" y="4798649"/>
              <a:ext cx="3048000" cy="2654300"/>
            </a:xfrm>
            <a:prstGeom prst="rect">
              <a:avLst/>
            </a:prstGeom>
          </p:spPr>
        </p:pic>
      </p:grpSp>
    </p:spTree>
    <p:extLst>
      <p:ext uri="{BB962C8B-B14F-4D97-AF65-F5344CB8AC3E}">
        <p14:creationId xmlns:p14="http://schemas.microsoft.com/office/powerpoint/2010/main" val="1538197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8"/>
          <p:cNvSpPr/>
          <p:nvPr/>
        </p:nvSpPr>
        <p:spPr>
          <a:xfrm>
            <a:off x="0" y="0"/>
            <a:ext cx="5224030" cy="10287000"/>
          </a:xfrm>
          <a:prstGeom prst="rect">
            <a:avLst/>
          </a:prstGeom>
          <a:solidFill>
            <a:srgbClr val="011C9B"/>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 name="Google Shape;190;p8"/>
          <p:cNvSpPr/>
          <p:nvPr/>
        </p:nvSpPr>
        <p:spPr>
          <a:xfrm>
            <a:off x="5224030" y="-401130"/>
            <a:ext cx="13063970" cy="1108926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 name="Google Shape;191;p8"/>
          <p:cNvGrpSpPr/>
          <p:nvPr/>
        </p:nvGrpSpPr>
        <p:grpSpPr>
          <a:xfrm>
            <a:off x="282740" y="2303973"/>
            <a:ext cx="6344164" cy="4067056"/>
            <a:chOff x="-64956" y="-2184315"/>
            <a:chExt cx="8458886" cy="5422734"/>
          </a:xfrm>
        </p:grpSpPr>
        <p:sp>
          <p:nvSpPr>
            <p:cNvPr id="192" name="Google Shape;192;p8"/>
            <p:cNvSpPr txBox="1"/>
            <p:nvPr/>
          </p:nvSpPr>
          <p:spPr>
            <a:xfrm>
              <a:off x="-35666" y="-2184315"/>
              <a:ext cx="8429596" cy="4381455"/>
            </a:xfrm>
            <a:prstGeom prst="rect">
              <a:avLst/>
            </a:prstGeom>
            <a:noFill/>
            <a:ln>
              <a:noFill/>
            </a:ln>
          </p:spPr>
          <p:txBody>
            <a:bodyPr spcFirstLastPara="1" wrap="square" lIns="0" tIns="0" rIns="0" bIns="0" anchor="t" anchorCtr="0">
              <a:spAutoFit/>
            </a:bodyPr>
            <a:lstStyle/>
            <a:p>
              <a:pPr marL="0" marR="0" lvl="0" indent="0" algn="l" rtl="0">
                <a:lnSpc>
                  <a:spcPct val="177240"/>
                </a:lnSpc>
                <a:spcBef>
                  <a:spcPts val="0"/>
                </a:spcBef>
                <a:spcAft>
                  <a:spcPts val="0"/>
                </a:spcAft>
                <a:buNone/>
              </a:pPr>
              <a:r>
                <a:rPr lang="en-US" sz="5000" dirty="0">
                  <a:solidFill>
                    <a:srgbClr val="F8FBFD"/>
                  </a:solidFill>
                  <a:latin typeface="Arial"/>
                  <a:ea typeface="Arial"/>
                  <a:cs typeface="Arial"/>
                  <a:sym typeface="Arial"/>
                </a:rPr>
                <a:t>Datasets </a:t>
              </a:r>
              <a:endParaRPr dirty="0"/>
            </a:p>
            <a:p>
              <a:pPr marL="0" marR="0" lvl="0" indent="0" algn="l" rtl="0">
                <a:lnSpc>
                  <a:spcPct val="177240"/>
                </a:lnSpc>
                <a:spcBef>
                  <a:spcPts val="0"/>
                </a:spcBef>
                <a:spcAft>
                  <a:spcPts val="0"/>
                </a:spcAft>
                <a:buNone/>
              </a:pPr>
              <a:r>
                <a:rPr lang="en-US" sz="5000" dirty="0">
                  <a:solidFill>
                    <a:srgbClr val="F8FBFD"/>
                  </a:solidFill>
                  <a:latin typeface="Arial"/>
                  <a:ea typeface="Arial"/>
                  <a:cs typeface="Arial"/>
                  <a:sym typeface="Arial"/>
                </a:rPr>
                <a:t>provided by</a:t>
              </a:r>
              <a:br>
                <a:rPr lang="en-US" sz="5000" dirty="0">
                  <a:solidFill>
                    <a:srgbClr val="F8FBFD"/>
                  </a:solidFill>
                  <a:latin typeface="Arial"/>
                  <a:ea typeface="Arial"/>
                  <a:cs typeface="Arial"/>
                  <a:sym typeface="Arial"/>
                </a:rPr>
              </a:br>
              <a:r>
                <a:rPr lang="en-US" sz="5000" dirty="0">
                  <a:solidFill>
                    <a:srgbClr val="F8FBFD"/>
                  </a:solidFill>
                  <a:latin typeface="Arial"/>
                  <a:ea typeface="Arial"/>
                  <a:cs typeface="Arial"/>
                  <a:sym typeface="Arial"/>
                </a:rPr>
                <a:t>ISPRA</a:t>
              </a:r>
              <a:endParaRPr dirty="0"/>
            </a:p>
          </p:txBody>
        </p:sp>
        <p:sp>
          <p:nvSpPr>
            <p:cNvPr id="193" name="Google Shape;193;p8"/>
            <p:cNvSpPr/>
            <p:nvPr/>
          </p:nvSpPr>
          <p:spPr>
            <a:xfrm>
              <a:off x="-64956" y="3021038"/>
              <a:ext cx="5547900" cy="21738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8"/>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3">
              <a:alphaModFix/>
            </a:blip>
            <a:stretch>
              <a:fillRect/>
            </a:stretch>
          </a:blipFill>
          <a:ln>
            <a:noFill/>
          </a:ln>
        </p:spPr>
      </p:sp>
      <p:grpSp>
        <p:nvGrpSpPr>
          <p:cNvPr id="198" name="Google Shape;198;p8"/>
          <p:cNvGrpSpPr/>
          <p:nvPr/>
        </p:nvGrpSpPr>
        <p:grpSpPr>
          <a:xfrm>
            <a:off x="6784760" y="351605"/>
            <a:ext cx="9342433" cy="8944464"/>
            <a:chOff x="5249430" y="-77215"/>
            <a:chExt cx="9342433" cy="8944464"/>
          </a:xfrm>
        </p:grpSpPr>
        <p:pic>
          <p:nvPicPr>
            <p:cNvPr id="199" name="Google Shape;199;p8"/>
            <p:cNvPicPr preferRelativeResize="0"/>
            <p:nvPr/>
          </p:nvPicPr>
          <p:blipFill rotWithShape="1">
            <a:blip r:embed="rId4">
              <a:alphaModFix/>
            </a:blip>
            <a:srcRect/>
            <a:stretch/>
          </p:blipFill>
          <p:spPr>
            <a:xfrm>
              <a:off x="5249430" y="-7365"/>
              <a:ext cx="6090223" cy="5760465"/>
            </a:xfrm>
            <a:prstGeom prst="rect">
              <a:avLst/>
            </a:prstGeom>
            <a:noFill/>
            <a:ln>
              <a:noFill/>
            </a:ln>
          </p:spPr>
        </p:pic>
        <p:pic>
          <p:nvPicPr>
            <p:cNvPr id="200" name="Google Shape;200;p8"/>
            <p:cNvPicPr preferRelativeResize="0"/>
            <p:nvPr/>
          </p:nvPicPr>
          <p:blipFill rotWithShape="1">
            <a:blip r:embed="rId5">
              <a:alphaModFix/>
            </a:blip>
            <a:srcRect/>
            <a:stretch/>
          </p:blipFill>
          <p:spPr>
            <a:xfrm>
              <a:off x="11475219" y="-77215"/>
              <a:ext cx="3116561" cy="3010915"/>
            </a:xfrm>
            <a:prstGeom prst="rect">
              <a:avLst/>
            </a:prstGeom>
            <a:noFill/>
            <a:ln>
              <a:noFill/>
            </a:ln>
          </p:spPr>
        </p:pic>
        <p:pic>
          <p:nvPicPr>
            <p:cNvPr id="201" name="Google Shape;201;p8"/>
            <p:cNvPicPr preferRelativeResize="0"/>
            <p:nvPr/>
          </p:nvPicPr>
          <p:blipFill rotWithShape="1">
            <a:blip r:embed="rId6">
              <a:alphaModFix/>
            </a:blip>
            <a:srcRect/>
            <a:stretch/>
          </p:blipFill>
          <p:spPr>
            <a:xfrm>
              <a:off x="11475302" y="2818385"/>
              <a:ext cx="3116561" cy="3010915"/>
            </a:xfrm>
            <a:prstGeom prst="rect">
              <a:avLst/>
            </a:prstGeom>
            <a:noFill/>
            <a:ln>
              <a:noFill/>
            </a:ln>
          </p:spPr>
        </p:pic>
        <p:pic>
          <p:nvPicPr>
            <p:cNvPr id="202" name="Google Shape;202;p8"/>
            <p:cNvPicPr preferRelativeResize="0"/>
            <p:nvPr/>
          </p:nvPicPr>
          <p:blipFill rotWithShape="1">
            <a:blip r:embed="rId7">
              <a:alphaModFix/>
            </a:blip>
            <a:srcRect/>
            <a:stretch/>
          </p:blipFill>
          <p:spPr>
            <a:xfrm>
              <a:off x="5249430" y="5716589"/>
              <a:ext cx="6090222" cy="2936909"/>
            </a:xfrm>
            <a:prstGeom prst="rect">
              <a:avLst/>
            </a:prstGeom>
            <a:noFill/>
            <a:ln>
              <a:noFill/>
            </a:ln>
          </p:spPr>
        </p:pic>
        <p:pic>
          <p:nvPicPr>
            <p:cNvPr id="203" name="Google Shape;203;p8"/>
            <p:cNvPicPr preferRelativeResize="0"/>
            <p:nvPr/>
          </p:nvPicPr>
          <p:blipFill rotWithShape="1">
            <a:blip r:embed="rId8">
              <a:alphaModFix/>
            </a:blip>
            <a:srcRect/>
            <a:stretch/>
          </p:blipFill>
          <p:spPr>
            <a:xfrm>
              <a:off x="11339652" y="5615121"/>
              <a:ext cx="3252128" cy="3252128"/>
            </a:xfrm>
            <a:prstGeom prst="rect">
              <a:avLst/>
            </a:prstGeom>
            <a:noFill/>
            <a:ln>
              <a:noFill/>
            </a:ln>
          </p:spPr>
        </p:pic>
      </p:grpSp>
      <p:sp>
        <p:nvSpPr>
          <p:cNvPr id="204" name="Google Shape;204;p8"/>
          <p:cNvSpPr txBox="1"/>
          <p:nvPr/>
        </p:nvSpPr>
        <p:spPr>
          <a:xfrm>
            <a:off x="10745586" y="9187613"/>
            <a:ext cx="7646485" cy="639278"/>
          </a:xfrm>
          <a:prstGeom prst="rect">
            <a:avLst/>
          </a:prstGeom>
          <a:noFill/>
          <a:ln>
            <a:noFill/>
          </a:ln>
        </p:spPr>
        <p:txBody>
          <a:bodyPr spcFirstLastPara="1" wrap="square" lIns="0" tIns="0" rIns="0" bIns="0" anchor="t" anchorCtr="0">
            <a:spAutoFit/>
          </a:bodyPr>
          <a:lstStyle/>
          <a:p>
            <a:pPr marL="0" marR="0" lvl="0" indent="0" algn="just" rtl="0">
              <a:lnSpc>
                <a:spcPct val="119977"/>
              </a:lnSpc>
              <a:spcBef>
                <a:spcPts val="0"/>
              </a:spcBef>
              <a:spcAft>
                <a:spcPts val="0"/>
              </a:spcAft>
              <a:buNone/>
            </a:pPr>
            <a:r>
              <a:rPr lang="en-US" sz="4400" b="0" i="0" u="none" strike="noStrike">
                <a:solidFill>
                  <a:srgbClr val="000000"/>
                </a:solidFill>
                <a:latin typeface="arial"/>
                <a:ea typeface="arial"/>
                <a:cs typeface="arial"/>
                <a:sym typeface="arial"/>
              </a:rPr>
              <a:t>https://dati.isprambiente.it/en/</a:t>
            </a:r>
            <a:endParaRPr sz="4399">
              <a:solidFill>
                <a:srgbClr val="F8FBFD"/>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9"/>
          <p:cNvSpPr/>
          <p:nvPr/>
        </p:nvSpPr>
        <p:spPr>
          <a:xfrm>
            <a:off x="0" y="0"/>
            <a:ext cx="5224030" cy="10287000"/>
          </a:xfrm>
          <a:prstGeom prst="rect">
            <a:avLst/>
          </a:prstGeom>
          <a:solidFill>
            <a:srgbClr val="011C9B"/>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 name="Google Shape;210;p9"/>
          <p:cNvSpPr/>
          <p:nvPr/>
        </p:nvSpPr>
        <p:spPr>
          <a:xfrm>
            <a:off x="5224030" y="-401130"/>
            <a:ext cx="13063970" cy="1108926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9"/>
          <p:cNvGrpSpPr/>
          <p:nvPr/>
        </p:nvGrpSpPr>
        <p:grpSpPr>
          <a:xfrm>
            <a:off x="294768" y="2303973"/>
            <a:ext cx="6332136" cy="4427430"/>
            <a:chOff x="-48918" y="-2184315"/>
            <a:chExt cx="8442848" cy="5903239"/>
          </a:xfrm>
        </p:grpSpPr>
        <p:sp>
          <p:nvSpPr>
            <p:cNvPr id="212" name="Google Shape;212;p9"/>
            <p:cNvSpPr txBox="1"/>
            <p:nvPr/>
          </p:nvSpPr>
          <p:spPr>
            <a:xfrm>
              <a:off x="-35666" y="-2184315"/>
              <a:ext cx="8429596" cy="5903239"/>
            </a:xfrm>
            <a:prstGeom prst="rect">
              <a:avLst/>
            </a:prstGeom>
            <a:noFill/>
            <a:ln>
              <a:noFill/>
            </a:ln>
          </p:spPr>
          <p:txBody>
            <a:bodyPr spcFirstLastPara="1" wrap="square" lIns="0" tIns="0" rIns="0" bIns="0" anchor="t" anchorCtr="0">
              <a:spAutoFit/>
            </a:bodyPr>
            <a:lstStyle/>
            <a:p>
              <a:pPr marL="0" marR="0" lvl="0" indent="0" algn="l" rtl="0">
                <a:lnSpc>
                  <a:spcPct val="177240"/>
                </a:lnSpc>
                <a:spcBef>
                  <a:spcPts val="0"/>
                </a:spcBef>
                <a:spcAft>
                  <a:spcPts val="0"/>
                </a:spcAft>
                <a:buNone/>
              </a:pPr>
              <a:r>
                <a:rPr lang="en-US" sz="5000">
                  <a:solidFill>
                    <a:srgbClr val="F8FBFD"/>
                  </a:solidFill>
                  <a:latin typeface="Arial"/>
                  <a:ea typeface="Arial"/>
                  <a:cs typeface="Arial"/>
                  <a:sym typeface="Arial"/>
                </a:rPr>
                <a:t>Datasets</a:t>
              </a:r>
              <a:endParaRPr/>
            </a:p>
            <a:p>
              <a:pPr marL="0" marR="0" lvl="0" indent="0" algn="l" rtl="0">
                <a:lnSpc>
                  <a:spcPct val="177240"/>
                </a:lnSpc>
                <a:spcBef>
                  <a:spcPts val="0"/>
                </a:spcBef>
                <a:spcAft>
                  <a:spcPts val="0"/>
                </a:spcAft>
                <a:buNone/>
              </a:pPr>
              <a:r>
                <a:rPr lang="en-US" sz="5000">
                  <a:solidFill>
                    <a:srgbClr val="F8FBFD"/>
                  </a:solidFill>
                  <a:latin typeface="Arial"/>
                  <a:ea typeface="Arial"/>
                  <a:cs typeface="Arial"/>
                  <a:sym typeface="Arial"/>
                </a:rPr>
                <a:t>provided by</a:t>
              </a:r>
              <a:endParaRPr/>
            </a:p>
            <a:p>
              <a:pPr marL="0" marR="0" lvl="0" indent="0" algn="l" rtl="0">
                <a:lnSpc>
                  <a:spcPct val="177240"/>
                </a:lnSpc>
                <a:spcBef>
                  <a:spcPts val="0"/>
                </a:spcBef>
                <a:spcAft>
                  <a:spcPts val="0"/>
                </a:spcAft>
                <a:buNone/>
              </a:pPr>
              <a:r>
                <a:rPr lang="en-US" sz="5000">
                  <a:solidFill>
                    <a:srgbClr val="F8FBFD"/>
                  </a:solidFill>
                  <a:latin typeface="Arial"/>
                  <a:ea typeface="Arial"/>
                  <a:cs typeface="Arial"/>
                  <a:sym typeface="Arial"/>
                </a:rPr>
                <a:t>ARIA</a:t>
              </a:r>
              <a:br>
                <a:rPr lang="en-US" sz="5000">
                  <a:solidFill>
                    <a:srgbClr val="F8FBFD"/>
                  </a:solidFill>
                  <a:latin typeface="Arial"/>
                  <a:ea typeface="Arial"/>
                  <a:cs typeface="Arial"/>
                  <a:sym typeface="Arial"/>
                </a:rPr>
              </a:br>
              <a:endParaRPr sz="5000">
                <a:solidFill>
                  <a:srgbClr val="F8FBFD"/>
                </a:solidFill>
                <a:latin typeface="Arial"/>
                <a:ea typeface="Arial"/>
                <a:cs typeface="Arial"/>
                <a:sym typeface="Arial"/>
              </a:endParaRPr>
            </a:p>
          </p:txBody>
        </p:sp>
        <p:sp>
          <p:nvSpPr>
            <p:cNvPr id="213" name="Google Shape;213;p9"/>
            <p:cNvSpPr/>
            <p:nvPr/>
          </p:nvSpPr>
          <p:spPr>
            <a:xfrm>
              <a:off x="-48918" y="3185848"/>
              <a:ext cx="5547900" cy="21738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9"/>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3">
              <a:alphaModFix/>
            </a:blip>
            <a:stretch>
              <a:fillRect/>
            </a:stretch>
          </a:blipFill>
          <a:ln>
            <a:noFill/>
          </a:ln>
        </p:spPr>
      </p:sp>
      <p:sp>
        <p:nvSpPr>
          <p:cNvPr id="218" name="Google Shape;218;p9"/>
          <p:cNvSpPr txBox="1"/>
          <p:nvPr/>
        </p:nvSpPr>
        <p:spPr>
          <a:xfrm>
            <a:off x="8350923" y="9535487"/>
            <a:ext cx="11040434" cy="639278"/>
          </a:xfrm>
          <a:prstGeom prst="rect">
            <a:avLst/>
          </a:prstGeom>
          <a:noFill/>
          <a:ln>
            <a:noFill/>
          </a:ln>
        </p:spPr>
        <p:txBody>
          <a:bodyPr spcFirstLastPara="1" wrap="square" lIns="0" tIns="0" rIns="0" bIns="0" anchor="t" anchorCtr="0">
            <a:spAutoFit/>
          </a:bodyPr>
          <a:lstStyle/>
          <a:p>
            <a:pPr marL="0" marR="0" lvl="0" indent="0" algn="just" rtl="0">
              <a:lnSpc>
                <a:spcPct val="131974"/>
              </a:lnSpc>
              <a:spcBef>
                <a:spcPts val="0"/>
              </a:spcBef>
              <a:spcAft>
                <a:spcPts val="0"/>
              </a:spcAft>
              <a:buNone/>
            </a:pPr>
            <a:r>
              <a:rPr lang="en-US" sz="4000" b="0" i="0" u="none" strike="noStrike">
                <a:solidFill>
                  <a:srgbClr val="000000"/>
                </a:solidFill>
                <a:latin typeface="arial"/>
                <a:ea typeface="arial"/>
                <a:cs typeface="arial"/>
                <a:sym typeface="arial"/>
              </a:rPr>
              <a:t>https://github.com/whow-project/datasets</a:t>
            </a:r>
            <a:endParaRPr sz="4000">
              <a:solidFill>
                <a:srgbClr val="F8FBFD"/>
              </a:solidFill>
              <a:latin typeface="Arial"/>
              <a:ea typeface="Arial"/>
              <a:cs typeface="Arial"/>
              <a:sym typeface="Arial"/>
            </a:endParaRPr>
          </a:p>
        </p:txBody>
      </p:sp>
      <p:pic>
        <p:nvPicPr>
          <p:cNvPr id="219" name="Google Shape;219;p9"/>
          <p:cNvPicPr preferRelativeResize="0"/>
          <p:nvPr/>
        </p:nvPicPr>
        <p:blipFill rotWithShape="1">
          <a:blip r:embed="rId4">
            <a:alphaModFix/>
          </a:blip>
          <a:srcRect/>
          <a:stretch/>
        </p:blipFill>
        <p:spPr>
          <a:xfrm>
            <a:off x="5407090" y="7359739"/>
            <a:ext cx="2978150" cy="2978150"/>
          </a:xfrm>
          <a:prstGeom prst="rect">
            <a:avLst/>
          </a:prstGeom>
          <a:noFill/>
          <a:ln>
            <a:noFill/>
          </a:ln>
        </p:spPr>
      </p:pic>
      <p:pic>
        <p:nvPicPr>
          <p:cNvPr id="220" name="Google Shape;220;p9"/>
          <p:cNvPicPr preferRelativeResize="0"/>
          <p:nvPr/>
        </p:nvPicPr>
        <p:blipFill rotWithShape="1">
          <a:blip r:embed="rId5">
            <a:alphaModFix/>
          </a:blip>
          <a:srcRect/>
          <a:stretch/>
        </p:blipFill>
        <p:spPr>
          <a:xfrm>
            <a:off x="5320108" y="307429"/>
            <a:ext cx="13394060" cy="705231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29caa7e9ccf_0_0"/>
          <p:cNvSpPr/>
          <p:nvPr/>
        </p:nvSpPr>
        <p:spPr>
          <a:xfrm>
            <a:off x="0" y="0"/>
            <a:ext cx="5223900" cy="10287000"/>
          </a:xfrm>
          <a:prstGeom prst="rect">
            <a:avLst/>
          </a:prstGeom>
          <a:solidFill>
            <a:srgbClr val="011C9B"/>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 name="Google Shape;226;g29caa7e9ccf_0_0"/>
          <p:cNvSpPr/>
          <p:nvPr/>
        </p:nvSpPr>
        <p:spPr>
          <a:xfrm>
            <a:off x="5224030" y="-401130"/>
            <a:ext cx="13064100" cy="11089200"/>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 name="Google Shape;227;g29caa7e9ccf_0_0"/>
          <p:cNvGrpSpPr/>
          <p:nvPr/>
        </p:nvGrpSpPr>
        <p:grpSpPr>
          <a:xfrm>
            <a:off x="286069" y="2303975"/>
            <a:ext cx="4160925" cy="2837188"/>
            <a:chOff x="-60517" y="-2184313"/>
            <a:chExt cx="5547900" cy="3782914"/>
          </a:xfrm>
        </p:grpSpPr>
        <p:sp>
          <p:nvSpPr>
            <p:cNvPr id="228" name="Google Shape;228;g29caa7e9ccf_0_0"/>
            <p:cNvSpPr txBox="1"/>
            <p:nvPr/>
          </p:nvSpPr>
          <p:spPr>
            <a:xfrm>
              <a:off x="-35672" y="-2184313"/>
              <a:ext cx="5316000" cy="2844900"/>
            </a:xfrm>
            <a:prstGeom prst="rect">
              <a:avLst/>
            </a:prstGeom>
            <a:noFill/>
            <a:ln>
              <a:noFill/>
            </a:ln>
          </p:spPr>
          <p:txBody>
            <a:bodyPr spcFirstLastPara="1" wrap="square" lIns="0" tIns="0" rIns="0" bIns="0" anchor="t" anchorCtr="0">
              <a:spAutoFit/>
            </a:bodyPr>
            <a:lstStyle/>
            <a:p>
              <a:pPr marL="0" marR="0" lvl="0" indent="0" algn="l" rtl="0">
                <a:lnSpc>
                  <a:spcPct val="177240"/>
                </a:lnSpc>
                <a:spcBef>
                  <a:spcPts val="0"/>
                </a:spcBef>
                <a:spcAft>
                  <a:spcPts val="0"/>
                </a:spcAft>
                <a:buNone/>
              </a:pPr>
              <a:r>
                <a:rPr lang="en-US" sz="5000">
                  <a:solidFill>
                    <a:srgbClr val="F8FBFD"/>
                  </a:solidFill>
                </a:rPr>
                <a:t>Linking to the Web of Data</a:t>
              </a:r>
              <a:endParaRPr/>
            </a:p>
          </p:txBody>
        </p:sp>
        <p:sp>
          <p:nvSpPr>
            <p:cNvPr id="229" name="Google Shape;229;g29caa7e9ccf_0_0"/>
            <p:cNvSpPr/>
            <p:nvPr/>
          </p:nvSpPr>
          <p:spPr>
            <a:xfrm>
              <a:off x="-60517" y="1381101"/>
              <a:ext cx="5547900" cy="217500"/>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3" name="Google Shape;233;g29caa7e9ccf_0_0"/>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3">
              <a:alphaModFix/>
            </a:blip>
            <a:stretch>
              <a:fillRect/>
            </a:stretch>
          </a:blipFill>
          <a:ln>
            <a:noFill/>
          </a:ln>
        </p:spPr>
      </p:sp>
      <p:sp>
        <p:nvSpPr>
          <p:cNvPr id="234" name="Google Shape;234;g29caa7e9ccf_0_0"/>
          <p:cNvSpPr txBox="1"/>
          <p:nvPr/>
        </p:nvSpPr>
        <p:spPr>
          <a:xfrm>
            <a:off x="5586265" y="648874"/>
            <a:ext cx="12339600" cy="8532000"/>
          </a:xfrm>
          <a:prstGeom prst="rect">
            <a:avLst/>
          </a:prstGeom>
          <a:noFill/>
          <a:ln>
            <a:noFill/>
          </a:ln>
        </p:spPr>
        <p:txBody>
          <a:bodyPr spcFirstLastPara="1" wrap="square" lIns="0" tIns="0" rIns="0" bIns="0" anchor="t" anchorCtr="0">
            <a:spAutoFit/>
          </a:bodyPr>
          <a:lstStyle/>
          <a:p>
            <a:pPr marL="0" marR="0" lvl="0" indent="0" algn="just" rtl="0">
              <a:lnSpc>
                <a:spcPct val="119977"/>
              </a:lnSpc>
              <a:spcBef>
                <a:spcPts val="0"/>
              </a:spcBef>
              <a:spcAft>
                <a:spcPts val="0"/>
              </a:spcAft>
              <a:buNone/>
            </a:pPr>
            <a:r>
              <a:rPr lang="en-US" sz="3600">
                <a:latin typeface="arial"/>
                <a:ea typeface="arial"/>
                <a:cs typeface="arial"/>
                <a:sym typeface="arial"/>
              </a:rPr>
              <a:t>The datasets are linked to other international and national knowledge graphs:</a:t>
            </a:r>
            <a:endParaRPr sz="3600">
              <a:latin typeface="arial"/>
              <a:ea typeface="arial"/>
              <a:cs typeface="arial"/>
              <a:sym typeface="arial"/>
            </a:endParaRPr>
          </a:p>
          <a:p>
            <a:pPr marL="0" marR="0" lvl="0" indent="0" algn="just" rtl="0">
              <a:lnSpc>
                <a:spcPct val="119977"/>
              </a:lnSpc>
              <a:spcBef>
                <a:spcPts val="0"/>
              </a:spcBef>
              <a:spcAft>
                <a:spcPts val="0"/>
              </a:spcAft>
              <a:buNone/>
            </a:pPr>
            <a:endParaRPr sz="3600">
              <a:latin typeface="arial"/>
              <a:ea typeface="arial"/>
              <a:cs typeface="arial"/>
              <a:sym typeface="arial"/>
            </a:endParaRPr>
          </a:p>
          <a:p>
            <a:pPr marL="457200" marR="0" lvl="0" indent="-457200" algn="just" rtl="0">
              <a:lnSpc>
                <a:spcPct val="119977"/>
              </a:lnSpc>
              <a:spcBef>
                <a:spcPts val="0"/>
              </a:spcBef>
              <a:spcAft>
                <a:spcPts val="0"/>
              </a:spcAft>
              <a:buSzPts val="3600"/>
              <a:buFont typeface="arial"/>
              <a:buChar char="●"/>
            </a:pPr>
            <a:r>
              <a:rPr lang="en-US" sz="3600">
                <a:latin typeface="arial"/>
                <a:ea typeface="arial"/>
                <a:cs typeface="arial"/>
                <a:sym typeface="arial"/>
              </a:rPr>
              <a:t>Wikidata and DBpedia (e.g., rivers, lakes, chemical substances, biological agents)</a:t>
            </a:r>
            <a:endParaRPr sz="3600">
              <a:latin typeface="arial"/>
              <a:ea typeface="arial"/>
              <a:cs typeface="arial"/>
              <a:sym typeface="arial"/>
            </a:endParaRPr>
          </a:p>
          <a:p>
            <a:pPr marL="457200" marR="0" lvl="0" indent="-457200" algn="just" rtl="0">
              <a:lnSpc>
                <a:spcPct val="119977"/>
              </a:lnSpc>
              <a:spcBef>
                <a:spcPts val="0"/>
              </a:spcBef>
              <a:spcAft>
                <a:spcPts val="0"/>
              </a:spcAft>
              <a:buSzPts val="3600"/>
              <a:buFont typeface="arial"/>
              <a:buChar char="●"/>
            </a:pPr>
            <a:r>
              <a:rPr lang="en-US" sz="3600">
                <a:latin typeface="arial"/>
                <a:ea typeface="arial"/>
                <a:cs typeface="arial"/>
                <a:sym typeface="arial"/>
              </a:rPr>
              <a:t>ArCo from Ministry of Culture (i.e., cities, provinces, years)</a:t>
            </a:r>
            <a:endParaRPr sz="3600">
              <a:latin typeface="arial"/>
              <a:ea typeface="arial"/>
              <a:cs typeface="arial"/>
              <a:sym typeface="arial"/>
            </a:endParaRPr>
          </a:p>
          <a:p>
            <a:pPr marL="457200" marR="0" lvl="0" indent="-457200" algn="just" rtl="0">
              <a:lnSpc>
                <a:spcPct val="119977"/>
              </a:lnSpc>
              <a:spcBef>
                <a:spcPts val="0"/>
              </a:spcBef>
              <a:spcAft>
                <a:spcPts val="0"/>
              </a:spcAft>
              <a:buSzPts val="3600"/>
              <a:buFont typeface="arial"/>
              <a:buChar char="●"/>
            </a:pPr>
            <a:r>
              <a:rPr lang="en-US" sz="3600">
                <a:latin typeface="arial"/>
                <a:ea typeface="arial"/>
                <a:cs typeface="arial"/>
                <a:sym typeface="arial"/>
              </a:rPr>
              <a:t>LEO (Livestock Environment Open Data) (i.e., chemical substances)</a:t>
            </a:r>
            <a:endParaRPr sz="3600">
              <a:latin typeface="arial"/>
              <a:ea typeface="arial"/>
              <a:cs typeface="arial"/>
              <a:sym typeface="arial"/>
            </a:endParaRPr>
          </a:p>
          <a:p>
            <a:pPr marL="457200" marR="0" lvl="0" indent="-457200" algn="just" rtl="0">
              <a:lnSpc>
                <a:spcPct val="119977"/>
              </a:lnSpc>
              <a:spcBef>
                <a:spcPts val="0"/>
              </a:spcBef>
              <a:spcAft>
                <a:spcPts val="0"/>
              </a:spcAft>
              <a:buSzPts val="3600"/>
              <a:buFont typeface="arial"/>
              <a:buChar char="●"/>
            </a:pPr>
            <a:r>
              <a:rPr lang="en-US" sz="3600">
                <a:latin typeface="arial"/>
                <a:ea typeface="arial"/>
                <a:cs typeface="arial"/>
                <a:sym typeface="arial"/>
              </a:rPr>
              <a:t>ISPRA LOD and ARIA LOD are connected with each other (e.g., years, cities)</a:t>
            </a:r>
            <a:endParaRPr sz="3600">
              <a:latin typeface="arial"/>
              <a:ea typeface="arial"/>
              <a:cs typeface="arial"/>
              <a:sym typeface="arial"/>
            </a:endParaRPr>
          </a:p>
          <a:p>
            <a:pPr marL="457200" marR="0" lvl="0" indent="-457200" algn="just" rtl="0">
              <a:lnSpc>
                <a:spcPct val="119977"/>
              </a:lnSpc>
              <a:spcBef>
                <a:spcPts val="0"/>
              </a:spcBef>
              <a:spcAft>
                <a:spcPts val="0"/>
              </a:spcAft>
              <a:buSzPts val="3600"/>
              <a:buFont typeface="arial"/>
              <a:buChar char="●"/>
            </a:pPr>
            <a:r>
              <a:rPr lang="en-US" sz="3600">
                <a:latin typeface="arial"/>
                <a:ea typeface="arial"/>
                <a:cs typeface="arial"/>
                <a:sym typeface="arial"/>
              </a:rPr>
              <a:t>OntoPiA (i.e., provinces and alignment at the level of ontologies)</a:t>
            </a:r>
            <a:endParaRPr sz="3600">
              <a:latin typeface="arial"/>
              <a:ea typeface="arial"/>
              <a:cs typeface="arial"/>
              <a:sym typeface="arial"/>
            </a:endParaRPr>
          </a:p>
          <a:p>
            <a:pPr marL="457200" marR="0" lvl="0" indent="-457200" algn="just" rtl="0">
              <a:lnSpc>
                <a:spcPct val="119977"/>
              </a:lnSpc>
              <a:spcBef>
                <a:spcPts val="0"/>
              </a:spcBef>
              <a:spcAft>
                <a:spcPts val="0"/>
              </a:spcAft>
              <a:buSzPts val="3600"/>
              <a:buFont typeface="arial"/>
              <a:buChar char="●"/>
            </a:pPr>
            <a:r>
              <a:rPr lang="en-US" sz="3600">
                <a:latin typeface="arial"/>
                <a:ea typeface="arial"/>
                <a:cs typeface="arial"/>
                <a:sym typeface="arial"/>
              </a:rPr>
              <a:t>Infectious diseases are linked to SNOWMED</a:t>
            </a:r>
            <a:endParaRPr sz="3600">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21D9B"/>
        </a:solidFill>
        <a:effectLst/>
      </p:bgPr>
    </p:bg>
    <p:spTree>
      <p:nvGrpSpPr>
        <p:cNvPr id="1" name="Shape 238"/>
        <p:cNvGrpSpPr/>
        <p:nvPr/>
      </p:nvGrpSpPr>
      <p:grpSpPr>
        <a:xfrm>
          <a:off x="0" y="0"/>
          <a:ext cx="0" cy="0"/>
          <a:chOff x="0" y="0"/>
          <a:chExt cx="0" cy="0"/>
        </a:xfrm>
      </p:grpSpPr>
      <p:sp>
        <p:nvSpPr>
          <p:cNvPr id="239" name="Google Shape;239;p10"/>
          <p:cNvSpPr/>
          <p:nvPr/>
        </p:nvSpPr>
        <p:spPr>
          <a:xfrm>
            <a:off x="5224030" y="-401130"/>
            <a:ext cx="13063970" cy="1108926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10"/>
          <p:cNvGrpSpPr/>
          <p:nvPr/>
        </p:nvGrpSpPr>
        <p:grpSpPr>
          <a:xfrm>
            <a:off x="304707" y="1797456"/>
            <a:ext cx="6322197" cy="4173155"/>
            <a:chOff x="0" y="-781805"/>
            <a:chExt cx="8429596" cy="5564199"/>
          </a:xfrm>
        </p:grpSpPr>
        <p:sp>
          <p:nvSpPr>
            <p:cNvPr id="241" name="Google Shape;241;p10"/>
            <p:cNvSpPr txBox="1"/>
            <p:nvPr/>
          </p:nvSpPr>
          <p:spPr>
            <a:xfrm>
              <a:off x="0" y="-781805"/>
              <a:ext cx="8429596" cy="4461391"/>
            </a:xfrm>
            <a:prstGeom prst="rect">
              <a:avLst/>
            </a:prstGeom>
            <a:noFill/>
            <a:ln>
              <a:noFill/>
            </a:ln>
          </p:spPr>
          <p:txBody>
            <a:bodyPr spcFirstLastPara="1" wrap="square" lIns="0" tIns="0" rIns="0" bIns="0" anchor="t" anchorCtr="0">
              <a:spAutoFit/>
            </a:bodyPr>
            <a:lstStyle/>
            <a:p>
              <a:pPr marL="0" marR="0" lvl="0" indent="0" algn="l" rtl="0">
                <a:lnSpc>
                  <a:spcPct val="126005"/>
                </a:lnSpc>
                <a:spcBef>
                  <a:spcPts val="0"/>
                </a:spcBef>
                <a:spcAft>
                  <a:spcPts val="0"/>
                </a:spcAft>
                <a:buNone/>
              </a:pPr>
              <a:r>
                <a:rPr lang="en-US" sz="7033" dirty="0">
                  <a:solidFill>
                    <a:srgbClr val="F8FBFD"/>
                  </a:solidFill>
                  <a:latin typeface="Arial"/>
                  <a:ea typeface="Arial"/>
                  <a:cs typeface="Arial"/>
                  <a:sym typeface="Arial"/>
                </a:rPr>
                <a:t>Knowledge</a:t>
              </a:r>
              <a:endParaRPr dirty="0"/>
            </a:p>
            <a:p>
              <a:pPr marL="0" marR="0" lvl="0" indent="0" algn="l" rtl="0">
                <a:lnSpc>
                  <a:spcPct val="126005"/>
                </a:lnSpc>
                <a:spcBef>
                  <a:spcPts val="0"/>
                </a:spcBef>
                <a:spcAft>
                  <a:spcPts val="0"/>
                </a:spcAft>
                <a:buNone/>
              </a:pPr>
              <a:r>
                <a:rPr lang="en-US" sz="7033" dirty="0">
                  <a:solidFill>
                    <a:srgbClr val="F8FBFD"/>
                  </a:solidFill>
                  <a:latin typeface="Arial"/>
                  <a:ea typeface="Arial"/>
                  <a:cs typeface="Arial"/>
                  <a:sym typeface="Arial"/>
                </a:rPr>
                <a:t>Graph</a:t>
              </a:r>
              <a:endParaRPr dirty="0"/>
            </a:p>
            <a:p>
              <a:pPr marL="0" marR="0" lvl="0" indent="0" algn="l" rtl="0">
                <a:lnSpc>
                  <a:spcPct val="126005"/>
                </a:lnSpc>
                <a:spcBef>
                  <a:spcPts val="0"/>
                </a:spcBef>
                <a:spcAft>
                  <a:spcPts val="0"/>
                </a:spcAft>
                <a:buNone/>
              </a:pPr>
              <a:r>
                <a:rPr lang="en-US" sz="7033" dirty="0">
                  <a:solidFill>
                    <a:srgbClr val="F8FBFD"/>
                  </a:solidFill>
                  <a:latin typeface="Arial"/>
                  <a:ea typeface="Arial"/>
                  <a:cs typeface="Arial"/>
                  <a:sym typeface="Arial"/>
                </a:rPr>
                <a:t>Schema</a:t>
              </a:r>
              <a:endParaRPr dirty="0"/>
            </a:p>
          </p:txBody>
        </p:sp>
        <p:sp>
          <p:nvSpPr>
            <p:cNvPr id="242" name="Google Shape;242;p10"/>
            <p:cNvSpPr/>
            <p:nvPr/>
          </p:nvSpPr>
          <p:spPr>
            <a:xfrm>
              <a:off x="0" y="4565013"/>
              <a:ext cx="5547900" cy="21738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0"/>
          <p:cNvGrpSpPr/>
          <p:nvPr/>
        </p:nvGrpSpPr>
        <p:grpSpPr>
          <a:xfrm>
            <a:off x="5652655" y="6744715"/>
            <a:ext cx="11606645" cy="3266926"/>
            <a:chOff x="0" y="-47625"/>
            <a:chExt cx="3056894" cy="860425"/>
          </a:xfrm>
        </p:grpSpPr>
        <p:sp>
          <p:nvSpPr>
            <p:cNvPr id="244" name="Google Shape;244;p10"/>
            <p:cNvSpPr/>
            <p:nvPr/>
          </p:nvSpPr>
          <p:spPr>
            <a:xfrm>
              <a:off x="0" y="0"/>
              <a:ext cx="3056894" cy="812800"/>
            </a:xfrm>
            <a:custGeom>
              <a:avLst/>
              <a:gdLst/>
              <a:ahLst/>
              <a:cxnLst/>
              <a:rect l="l" t="t" r="r" b="b"/>
              <a:pathLst>
                <a:path w="3056894" h="812800" extrusionOk="0">
                  <a:moveTo>
                    <a:pt x="0" y="0"/>
                  </a:moveTo>
                  <a:lnTo>
                    <a:pt x="3056894" y="0"/>
                  </a:lnTo>
                  <a:lnTo>
                    <a:pt x="3056894" y="812800"/>
                  </a:lnTo>
                  <a:lnTo>
                    <a:pt x="0" y="812800"/>
                  </a:lnTo>
                  <a:close/>
                </a:path>
              </a:pathLst>
            </a:custGeom>
            <a:solidFill>
              <a:srgbClr val="FFFFFF">
                <a:alpha val="84705"/>
              </a:srgbClr>
            </a:solidFill>
            <a:ln>
              <a:noFill/>
            </a:ln>
          </p:spPr>
        </p:sp>
        <p:sp>
          <p:nvSpPr>
            <p:cNvPr id="245" name="Google Shape;245;p10"/>
            <p:cNvSpPr txBox="1"/>
            <p:nvPr/>
          </p:nvSpPr>
          <p:spPr>
            <a:xfrm>
              <a:off x="0" y="-47625"/>
              <a:ext cx="3056894"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46" name="Google Shape;246;p10"/>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3">
              <a:alphaModFix/>
            </a:blip>
            <a:stretch>
              <a:fillRect/>
            </a:stretch>
          </a:blipFill>
          <a:ln>
            <a:noFill/>
          </a:ln>
        </p:spPr>
      </p:sp>
      <p:sp>
        <p:nvSpPr>
          <p:cNvPr id="247" name="Google Shape;247;p10"/>
          <p:cNvSpPr/>
          <p:nvPr/>
        </p:nvSpPr>
        <p:spPr>
          <a:xfrm>
            <a:off x="5224030" y="531617"/>
            <a:ext cx="13063970" cy="9404205"/>
          </a:xfrm>
          <a:custGeom>
            <a:avLst/>
            <a:gdLst/>
            <a:ahLst/>
            <a:cxnLst/>
            <a:rect l="l" t="t" r="r" b="b"/>
            <a:pathLst>
              <a:path w="13063970" h="9404205" extrusionOk="0">
                <a:moveTo>
                  <a:pt x="0" y="0"/>
                </a:moveTo>
                <a:lnTo>
                  <a:pt x="13063970" y="0"/>
                </a:lnTo>
                <a:lnTo>
                  <a:pt x="13063970" y="9404205"/>
                </a:lnTo>
                <a:lnTo>
                  <a:pt x="0" y="9404205"/>
                </a:lnTo>
                <a:lnTo>
                  <a:pt x="0" y="0"/>
                </a:lnTo>
                <a:close/>
              </a:path>
            </a:pathLst>
          </a:custGeom>
          <a:blipFill rotWithShape="1">
            <a:blip r:embed="rId4">
              <a:alphaModFix/>
            </a:blip>
            <a:stretch>
              <a:fillRect/>
            </a:stretch>
          </a:blipFill>
          <a:ln>
            <a:noFill/>
          </a:ln>
        </p:spPr>
      </p:sp>
      <p:sp>
        <p:nvSpPr>
          <p:cNvPr id="248" name="Google Shape;248;p10"/>
          <p:cNvSpPr/>
          <p:nvPr/>
        </p:nvSpPr>
        <p:spPr>
          <a:xfrm>
            <a:off x="1028700" y="6230108"/>
            <a:ext cx="2746651" cy="2746651"/>
          </a:xfrm>
          <a:custGeom>
            <a:avLst/>
            <a:gdLst/>
            <a:ahLst/>
            <a:cxnLst/>
            <a:rect l="l" t="t" r="r" b="b"/>
            <a:pathLst>
              <a:path w="2746651" h="2746651" extrusionOk="0">
                <a:moveTo>
                  <a:pt x="0" y="0"/>
                </a:moveTo>
                <a:lnTo>
                  <a:pt x="2746651" y="0"/>
                </a:lnTo>
                <a:lnTo>
                  <a:pt x="2746651" y="2746651"/>
                </a:lnTo>
                <a:lnTo>
                  <a:pt x="0" y="2746651"/>
                </a:lnTo>
                <a:lnTo>
                  <a:pt x="0" y="0"/>
                </a:lnTo>
                <a:close/>
              </a:path>
            </a:pathLst>
          </a:custGeom>
          <a:blipFill rotWithShape="1">
            <a:blip r:embed="rId5">
              <a:alphaModFix/>
            </a:blip>
            <a:stretch>
              <a:fillRect/>
            </a:stretch>
          </a:blipFill>
          <a:ln>
            <a:noFill/>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1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6773" b="-16773"/>
            </a:stretch>
          </a:blipFill>
          <a:ln>
            <a:noFill/>
          </a:ln>
        </p:spPr>
      </p:sp>
      <p:sp>
        <p:nvSpPr>
          <p:cNvPr id="254" name="Google Shape;254;p11"/>
          <p:cNvSpPr/>
          <p:nvPr/>
        </p:nvSpPr>
        <p:spPr>
          <a:xfrm>
            <a:off x="0" y="1028700"/>
            <a:ext cx="18288000" cy="8229600"/>
          </a:xfrm>
          <a:prstGeom prst="rect">
            <a:avLst/>
          </a:prstGeom>
          <a:solidFill>
            <a:srgbClr val="021D9B">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txBox="1"/>
          <p:nvPr/>
        </p:nvSpPr>
        <p:spPr>
          <a:xfrm>
            <a:off x="2260915" y="0"/>
            <a:ext cx="13766170" cy="973455"/>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None/>
            </a:pPr>
            <a:r>
              <a:rPr lang="en-US" sz="6000">
                <a:solidFill>
                  <a:srgbClr val="F8FBFD"/>
                </a:solidFill>
                <a:latin typeface="Arial"/>
                <a:ea typeface="Arial"/>
                <a:cs typeface="Arial"/>
                <a:sym typeface="Arial"/>
              </a:rPr>
              <a:t>Hydrography ontology</a:t>
            </a:r>
            <a:endParaRPr/>
          </a:p>
        </p:txBody>
      </p:sp>
      <p:sp>
        <p:nvSpPr>
          <p:cNvPr id="256" name="Google Shape;256;p11"/>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4">
              <a:alphaModFix/>
            </a:blip>
            <a:stretch>
              <a:fillRect/>
            </a:stretch>
          </a:blipFill>
          <a:ln>
            <a:noFill/>
          </a:ln>
        </p:spPr>
      </p:sp>
      <p:pic>
        <p:nvPicPr>
          <p:cNvPr id="257" name="Google Shape;257;p11"/>
          <p:cNvPicPr preferRelativeResize="0"/>
          <p:nvPr/>
        </p:nvPicPr>
        <p:blipFill rotWithShape="1">
          <a:blip r:embed="rId5">
            <a:alphaModFix/>
          </a:blip>
          <a:srcRect/>
          <a:stretch/>
        </p:blipFill>
        <p:spPr>
          <a:xfrm>
            <a:off x="2485417" y="1012014"/>
            <a:ext cx="13621966" cy="92182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71000"/>
            </a:blip>
            <a:stretch>
              <a:fillRect t="-9220" b="-9219"/>
            </a:stretch>
          </a:blipFill>
          <a:ln>
            <a:noFill/>
          </a:ln>
        </p:spPr>
      </p:sp>
      <p:sp>
        <p:nvSpPr>
          <p:cNvPr id="263" name="Google Shape;263;p12"/>
          <p:cNvSpPr/>
          <p:nvPr/>
        </p:nvSpPr>
        <p:spPr>
          <a:xfrm>
            <a:off x="1028699" y="20515"/>
            <a:ext cx="16230600" cy="1351647"/>
          </a:xfrm>
          <a:prstGeom prst="rect">
            <a:avLst/>
          </a:prstGeom>
          <a:solidFill>
            <a:srgbClr val="021D9B">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2"/>
          <p:cNvSpPr txBox="1"/>
          <p:nvPr/>
        </p:nvSpPr>
        <p:spPr>
          <a:xfrm>
            <a:off x="1371600" y="326568"/>
            <a:ext cx="15000861" cy="639470"/>
          </a:xfrm>
          <a:prstGeom prst="rect">
            <a:avLst/>
          </a:prstGeom>
          <a:noFill/>
          <a:ln>
            <a:noFill/>
          </a:ln>
        </p:spPr>
        <p:txBody>
          <a:bodyPr spcFirstLastPara="1" wrap="square" lIns="0" tIns="0" rIns="0" bIns="0" anchor="t" anchorCtr="0">
            <a:spAutoFit/>
          </a:bodyPr>
          <a:lstStyle/>
          <a:p>
            <a:pPr marL="0" marR="0" lvl="0" indent="0" algn="ctr" rtl="0">
              <a:lnSpc>
                <a:spcPct val="120004"/>
              </a:lnSpc>
              <a:spcBef>
                <a:spcPts val="0"/>
              </a:spcBef>
              <a:spcAft>
                <a:spcPts val="0"/>
              </a:spcAft>
              <a:buNone/>
            </a:pPr>
            <a:r>
              <a:rPr lang="en-US" sz="4399" dirty="0">
                <a:solidFill>
                  <a:schemeClr val="lt1"/>
                </a:solidFill>
                <a:latin typeface="Arial"/>
                <a:ea typeface="Arial"/>
                <a:cs typeface="Arial"/>
                <a:sym typeface="Arial"/>
              </a:rPr>
              <a:t>What are the marine water bodies?</a:t>
            </a:r>
            <a:endParaRPr dirty="0"/>
          </a:p>
        </p:txBody>
      </p:sp>
      <p:sp>
        <p:nvSpPr>
          <p:cNvPr id="265" name="Google Shape;265;p12"/>
          <p:cNvSpPr txBox="1"/>
          <p:nvPr/>
        </p:nvSpPr>
        <p:spPr>
          <a:xfrm>
            <a:off x="609599" y="2198527"/>
            <a:ext cx="17068800" cy="5889946"/>
          </a:xfrm>
          <a:prstGeom prst="rect">
            <a:avLst/>
          </a:prstGeom>
          <a:solidFill>
            <a:srgbClr val="F9F4FF"/>
          </a:solidFill>
          <a:ln w="15875" cap="flat" cmpd="tri">
            <a:solidFill>
              <a:schemeClr val="accent1"/>
            </a:solidFill>
            <a:prstDash val="solid"/>
            <a:round/>
            <a:headEnd type="none" w="sm" len="sm"/>
            <a:tailEnd type="none" w="sm" len="sm"/>
          </a:ln>
        </p:spPr>
        <p:txBody>
          <a:bodyPr spcFirstLastPara="1" wrap="square" lIns="251975" tIns="251975" rIns="251975" bIns="251975" anchor="t" anchorCtr="0">
            <a:spAutoFit/>
          </a:bodyPr>
          <a:lstStyle/>
          <a:p>
            <a:pPr marL="0" marR="0" lvl="0" indent="0" algn="l" rtl="0">
              <a:lnSpc>
                <a:spcPct val="175966"/>
              </a:lnSpc>
              <a:spcBef>
                <a:spcPts val="0"/>
              </a:spcBef>
              <a:spcAft>
                <a:spcPts val="0"/>
              </a:spcAft>
              <a:buNone/>
            </a:pPr>
            <a:r>
              <a:rPr lang="en-US" sz="3000">
                <a:solidFill>
                  <a:schemeClr val="dk1"/>
                </a:solidFill>
                <a:latin typeface="Courier"/>
                <a:ea typeface="Courier"/>
                <a:cs typeface="Courier"/>
                <a:sym typeface="Courier"/>
              </a:rPr>
              <a:t>PREFIX </a:t>
            </a:r>
            <a:r>
              <a:rPr lang="en-US" sz="3000">
                <a:solidFill>
                  <a:schemeClr val="accent6"/>
                </a:solidFill>
                <a:latin typeface="Courier"/>
                <a:ea typeface="Courier"/>
                <a:cs typeface="Courier"/>
                <a:sym typeface="Courier"/>
              </a:rPr>
              <a:t>hydro:</a:t>
            </a:r>
            <a:r>
              <a:rPr lang="en-US" sz="3000">
                <a:solidFill>
                  <a:schemeClr val="dk1"/>
                </a:solidFill>
                <a:latin typeface="Courier"/>
                <a:ea typeface="Courier"/>
                <a:cs typeface="Courier"/>
                <a:sym typeface="Courier"/>
              </a:rPr>
              <a:t> </a:t>
            </a:r>
            <a:r>
              <a:rPr lang="en-US" sz="3000">
                <a:solidFill>
                  <a:srgbClr val="76923C"/>
                </a:solidFill>
                <a:latin typeface="Courier"/>
                <a:ea typeface="Courier"/>
                <a:cs typeface="Courier"/>
                <a:sym typeface="Courier"/>
              </a:rPr>
              <a:t>&lt;https://w3id.org/whow/onto/hydrography/&gt;</a:t>
            </a:r>
            <a:endParaRPr/>
          </a:p>
          <a:p>
            <a:pPr marL="0" marR="0" lvl="0" indent="0" algn="l" rtl="0">
              <a:lnSpc>
                <a:spcPct val="175966"/>
              </a:lnSpc>
              <a:spcBef>
                <a:spcPts val="0"/>
              </a:spcBef>
              <a:spcAft>
                <a:spcPts val="0"/>
              </a:spcAft>
              <a:buNone/>
            </a:pPr>
            <a:r>
              <a:rPr lang="en-US" sz="3000">
                <a:solidFill>
                  <a:schemeClr val="dk1"/>
                </a:solidFill>
                <a:latin typeface="Courier"/>
                <a:ea typeface="Courier"/>
                <a:cs typeface="Courier"/>
                <a:sym typeface="Courier"/>
              </a:rPr>
              <a:t>PREFIX</a:t>
            </a:r>
            <a:r>
              <a:rPr lang="en-US" sz="3000">
                <a:solidFill>
                  <a:schemeClr val="accent6"/>
                </a:solidFill>
                <a:latin typeface="Courier"/>
                <a:ea typeface="Courier"/>
                <a:cs typeface="Courier"/>
                <a:sym typeface="Courier"/>
              </a:rPr>
              <a:t> emf:</a:t>
            </a:r>
            <a:r>
              <a:rPr lang="en-US" sz="3000">
                <a:solidFill>
                  <a:schemeClr val="dk1"/>
                </a:solidFill>
                <a:latin typeface="Courier"/>
                <a:ea typeface="Courier"/>
                <a:cs typeface="Courier"/>
                <a:sym typeface="Courier"/>
              </a:rPr>
              <a:t> </a:t>
            </a:r>
            <a:r>
              <a:rPr lang="en-US" sz="3000">
                <a:solidFill>
                  <a:srgbClr val="76923C"/>
                </a:solidFill>
                <a:latin typeface="Courier"/>
                <a:ea typeface="Courier"/>
                <a:cs typeface="Courier"/>
                <a:sym typeface="Courier"/>
              </a:rPr>
              <a:t>&lt;https://w3id.org/italia/env/onto/inspire-mf/&gt;</a:t>
            </a:r>
            <a:endParaRPr/>
          </a:p>
          <a:p>
            <a:pPr marL="0" marR="0" lvl="0" indent="0" algn="l" rtl="0">
              <a:lnSpc>
                <a:spcPct val="175966"/>
              </a:lnSpc>
              <a:spcBef>
                <a:spcPts val="0"/>
              </a:spcBef>
              <a:spcAft>
                <a:spcPts val="0"/>
              </a:spcAft>
              <a:buNone/>
            </a:pPr>
            <a:r>
              <a:rPr lang="en-US" sz="3000">
                <a:solidFill>
                  <a:schemeClr val="dk1"/>
                </a:solidFill>
                <a:latin typeface="Courier"/>
                <a:ea typeface="Courier"/>
                <a:cs typeface="Courier"/>
                <a:sym typeface="Courier"/>
              </a:rPr>
              <a:t>PREFIX </a:t>
            </a:r>
            <a:r>
              <a:rPr lang="en-US" sz="3000">
                <a:solidFill>
                  <a:schemeClr val="accent6"/>
                </a:solidFill>
                <a:latin typeface="Courier"/>
                <a:ea typeface="Courier"/>
                <a:cs typeface="Courier"/>
                <a:sym typeface="Courier"/>
              </a:rPr>
              <a:t>rdfs:</a:t>
            </a:r>
            <a:r>
              <a:rPr lang="en-US" sz="3000">
                <a:solidFill>
                  <a:schemeClr val="dk1"/>
                </a:solidFill>
                <a:latin typeface="Courier"/>
                <a:ea typeface="Courier"/>
                <a:cs typeface="Courier"/>
                <a:sym typeface="Courier"/>
              </a:rPr>
              <a:t> </a:t>
            </a:r>
            <a:r>
              <a:rPr lang="en-US" sz="3000">
                <a:solidFill>
                  <a:srgbClr val="76923C"/>
                </a:solidFill>
                <a:latin typeface="Courier"/>
                <a:ea typeface="Courier"/>
                <a:cs typeface="Courier"/>
                <a:sym typeface="Courier"/>
              </a:rPr>
              <a:t>&lt;http://www.w3.org/2000/01/rdf-schema#&gt;</a:t>
            </a:r>
            <a:endParaRPr/>
          </a:p>
          <a:p>
            <a:pPr marL="0" marR="0" lvl="0" indent="0" algn="l" rtl="0">
              <a:lnSpc>
                <a:spcPct val="175966"/>
              </a:lnSpc>
              <a:spcBef>
                <a:spcPts val="0"/>
              </a:spcBef>
              <a:spcAft>
                <a:spcPts val="0"/>
              </a:spcAft>
              <a:buNone/>
            </a:pPr>
            <a:r>
              <a:rPr lang="en-US" sz="3000">
                <a:solidFill>
                  <a:schemeClr val="dk1"/>
                </a:solidFill>
                <a:latin typeface="Courier"/>
                <a:ea typeface="Courier"/>
                <a:cs typeface="Courier"/>
                <a:sym typeface="Courier"/>
              </a:rPr>
              <a:t>SELECT </a:t>
            </a:r>
            <a:r>
              <a:rPr lang="en-US" sz="3000">
                <a:solidFill>
                  <a:schemeClr val="dk2"/>
                </a:solidFill>
                <a:latin typeface="Courier"/>
                <a:ea typeface="Courier"/>
                <a:cs typeface="Courier"/>
                <a:sym typeface="Courier"/>
              </a:rPr>
              <a:t>?mwb ?label</a:t>
            </a:r>
            <a:endParaRPr sz="3000">
              <a:solidFill>
                <a:schemeClr val="dk1"/>
              </a:solidFill>
              <a:latin typeface="Courier"/>
              <a:ea typeface="Courier"/>
              <a:cs typeface="Courier"/>
              <a:sym typeface="Courier"/>
            </a:endParaRPr>
          </a:p>
          <a:p>
            <a:pPr marL="0" marR="0" lvl="0" indent="0" algn="l" rtl="0">
              <a:lnSpc>
                <a:spcPct val="175966"/>
              </a:lnSpc>
              <a:spcBef>
                <a:spcPts val="0"/>
              </a:spcBef>
              <a:spcAft>
                <a:spcPts val="0"/>
              </a:spcAft>
              <a:buNone/>
            </a:pPr>
            <a:r>
              <a:rPr lang="en-US" sz="3000">
                <a:solidFill>
                  <a:schemeClr val="dk1"/>
                </a:solidFill>
                <a:latin typeface="Courier"/>
                <a:ea typeface="Courier"/>
                <a:cs typeface="Courier"/>
                <a:sym typeface="Courier"/>
              </a:rPr>
              <a:t>WHERE{</a:t>
            </a:r>
            <a:endParaRPr/>
          </a:p>
          <a:p>
            <a:pPr marL="0" marR="0" lvl="0" indent="0" algn="l" rtl="0">
              <a:lnSpc>
                <a:spcPct val="175966"/>
              </a:lnSpc>
              <a:spcBef>
                <a:spcPts val="0"/>
              </a:spcBef>
              <a:spcAft>
                <a:spcPts val="0"/>
              </a:spcAft>
              <a:buNone/>
            </a:pPr>
            <a:r>
              <a:rPr lang="en-US" sz="3000">
                <a:solidFill>
                  <a:schemeClr val="dk1"/>
                </a:solidFill>
                <a:latin typeface="Courier"/>
                <a:ea typeface="Courier"/>
                <a:cs typeface="Courier"/>
                <a:sym typeface="Courier"/>
              </a:rPr>
              <a:t> </a:t>
            </a:r>
            <a:r>
              <a:rPr lang="en-US" sz="3000">
                <a:solidFill>
                  <a:schemeClr val="dk2"/>
                </a:solidFill>
                <a:latin typeface="Courier"/>
                <a:ea typeface="Courier"/>
                <a:cs typeface="Courier"/>
                <a:sym typeface="Courier"/>
              </a:rPr>
              <a:t>?mwb</a:t>
            </a:r>
            <a:r>
              <a:rPr lang="en-US" sz="3000">
                <a:solidFill>
                  <a:schemeClr val="dk1"/>
                </a:solidFill>
                <a:latin typeface="Courier"/>
                <a:ea typeface="Courier"/>
                <a:cs typeface="Courier"/>
                <a:sym typeface="Courier"/>
              </a:rPr>
              <a:t> a </a:t>
            </a:r>
            <a:r>
              <a:rPr lang="en-US" sz="3000">
                <a:solidFill>
                  <a:schemeClr val="accent6"/>
                </a:solidFill>
                <a:latin typeface="Courier"/>
                <a:ea typeface="Courier"/>
                <a:cs typeface="Courier"/>
                <a:sym typeface="Courier"/>
              </a:rPr>
              <a:t>hydro:MarineWaterBody</a:t>
            </a:r>
            <a:r>
              <a:rPr lang="en-US" sz="3000">
                <a:solidFill>
                  <a:schemeClr val="dk1"/>
                </a:solidFill>
                <a:latin typeface="Courier"/>
                <a:ea typeface="Courier"/>
                <a:cs typeface="Courier"/>
                <a:sym typeface="Courier"/>
              </a:rPr>
              <a:t>;</a:t>
            </a:r>
            <a:endParaRPr/>
          </a:p>
          <a:p>
            <a:pPr marL="0" marR="0" lvl="0" indent="0" algn="l" rtl="0">
              <a:lnSpc>
                <a:spcPct val="175966"/>
              </a:lnSpc>
              <a:spcBef>
                <a:spcPts val="0"/>
              </a:spcBef>
              <a:spcAft>
                <a:spcPts val="0"/>
              </a:spcAft>
              <a:buNone/>
            </a:pPr>
            <a:r>
              <a:rPr lang="en-US" sz="3000">
                <a:solidFill>
                  <a:schemeClr val="dk1"/>
                </a:solidFill>
                <a:latin typeface="Courier"/>
                <a:ea typeface="Courier"/>
                <a:cs typeface="Courier"/>
                <a:sym typeface="Courier"/>
              </a:rPr>
              <a:t>     </a:t>
            </a:r>
            <a:r>
              <a:rPr lang="en-US" sz="3000">
                <a:solidFill>
                  <a:schemeClr val="accent6"/>
                </a:solidFill>
                <a:latin typeface="Courier"/>
                <a:ea typeface="Courier"/>
                <a:cs typeface="Courier"/>
                <a:sym typeface="Courier"/>
              </a:rPr>
              <a:t>rdfs:label</a:t>
            </a:r>
            <a:r>
              <a:rPr lang="en-US" sz="3000">
                <a:solidFill>
                  <a:schemeClr val="dk1"/>
                </a:solidFill>
                <a:latin typeface="Courier"/>
                <a:ea typeface="Courier"/>
                <a:cs typeface="Courier"/>
                <a:sym typeface="Courier"/>
              </a:rPr>
              <a:t> </a:t>
            </a:r>
            <a:r>
              <a:rPr lang="en-US" sz="3000">
                <a:solidFill>
                  <a:schemeClr val="dk2"/>
                </a:solidFill>
                <a:latin typeface="Courier"/>
                <a:ea typeface="Courier"/>
                <a:cs typeface="Courier"/>
                <a:sym typeface="Courier"/>
              </a:rPr>
              <a:t>?label</a:t>
            </a:r>
            <a:endParaRPr/>
          </a:p>
          <a:p>
            <a:pPr marL="0" marR="0" lvl="0" indent="0" algn="l" rtl="0">
              <a:lnSpc>
                <a:spcPct val="175966"/>
              </a:lnSpc>
              <a:spcBef>
                <a:spcPts val="0"/>
              </a:spcBef>
              <a:spcAft>
                <a:spcPts val="0"/>
              </a:spcAft>
              <a:buNone/>
            </a:pPr>
            <a:r>
              <a:rPr lang="en-US" sz="3000">
                <a:solidFill>
                  <a:schemeClr val="dk1"/>
                </a:solidFill>
                <a:latin typeface="Courier"/>
                <a:ea typeface="Courier"/>
                <a:cs typeface="Courier"/>
                <a:sym typeface="Courier"/>
              </a:rPr>
              <a:t>}</a:t>
            </a:r>
            <a:endParaRPr/>
          </a:p>
        </p:txBody>
      </p:sp>
      <p:pic>
        <p:nvPicPr>
          <p:cNvPr id="266" name="Google Shape;266;p12"/>
          <p:cNvPicPr preferRelativeResize="0"/>
          <p:nvPr/>
        </p:nvPicPr>
        <p:blipFill rotWithShape="1">
          <a:blip r:embed="rId4">
            <a:alphaModFix/>
          </a:blip>
          <a:srcRect/>
          <a:stretch/>
        </p:blipFill>
        <p:spPr>
          <a:xfrm>
            <a:off x="15550435" y="8138521"/>
            <a:ext cx="2127964" cy="2127964"/>
          </a:xfrm>
          <a:prstGeom prst="rect">
            <a:avLst/>
          </a:prstGeom>
          <a:noFill/>
          <a:ln>
            <a:noFill/>
          </a:ln>
        </p:spPr>
      </p:pic>
      <p:sp>
        <p:nvSpPr>
          <p:cNvPr id="267" name="Google Shape;267;p12"/>
          <p:cNvSpPr txBox="1"/>
          <p:nvPr/>
        </p:nvSpPr>
        <p:spPr>
          <a:xfrm>
            <a:off x="0" y="8629432"/>
            <a:ext cx="15240001" cy="877741"/>
          </a:xfrm>
          <a:prstGeom prst="rect">
            <a:avLst/>
          </a:prstGeom>
          <a:noFill/>
          <a:ln>
            <a:noFill/>
          </a:ln>
        </p:spPr>
        <p:txBody>
          <a:bodyPr spcFirstLastPara="1" wrap="square" lIns="0" tIns="0" rIns="0" bIns="0" anchor="t" anchorCtr="0">
            <a:spAutoFit/>
          </a:bodyPr>
          <a:lstStyle/>
          <a:p>
            <a:pPr marL="0" marR="0" lvl="0" indent="0" algn="r" rtl="0">
              <a:lnSpc>
                <a:spcPct val="196500"/>
              </a:lnSpc>
              <a:spcBef>
                <a:spcPts val="0"/>
              </a:spcBef>
              <a:spcAft>
                <a:spcPts val="0"/>
              </a:spcAft>
              <a:buNone/>
            </a:pPr>
            <a:r>
              <a:rPr lang="en-US" sz="4000">
                <a:solidFill>
                  <a:srgbClr val="F8FBFD"/>
                </a:solidFill>
                <a:latin typeface="Arial"/>
                <a:ea typeface="Arial"/>
                <a:cs typeface="Arial"/>
                <a:sym typeface="Arial"/>
              </a:rPr>
              <a:t>Try it on https://dati.isprambiente.it/sparql</a:t>
            </a:r>
            <a:endParaRPr sz="4000">
              <a:solidFill>
                <a:srgbClr val="F8FBFD"/>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71000"/>
            </a:blip>
            <a:stretch>
              <a:fillRect t="-9220" b="-9219"/>
            </a:stretch>
          </a:blipFill>
          <a:ln>
            <a:noFill/>
          </a:ln>
        </p:spPr>
      </p:sp>
      <p:sp>
        <p:nvSpPr>
          <p:cNvPr id="273" name="Google Shape;273;p13"/>
          <p:cNvSpPr/>
          <p:nvPr/>
        </p:nvSpPr>
        <p:spPr>
          <a:xfrm>
            <a:off x="1028699" y="20515"/>
            <a:ext cx="16230600" cy="1351647"/>
          </a:xfrm>
          <a:prstGeom prst="rect">
            <a:avLst/>
          </a:prstGeom>
          <a:solidFill>
            <a:srgbClr val="021D9B">
              <a:alpha val="8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 name="Google Shape;274;p13"/>
          <p:cNvSpPr txBox="1"/>
          <p:nvPr/>
        </p:nvSpPr>
        <p:spPr>
          <a:xfrm>
            <a:off x="1371600" y="326568"/>
            <a:ext cx="15000861" cy="639470"/>
          </a:xfrm>
          <a:prstGeom prst="rect">
            <a:avLst/>
          </a:prstGeom>
          <a:noFill/>
          <a:ln>
            <a:noFill/>
          </a:ln>
        </p:spPr>
        <p:txBody>
          <a:bodyPr spcFirstLastPara="1" wrap="square" lIns="0" tIns="0" rIns="0" bIns="0" anchor="t" anchorCtr="0">
            <a:spAutoFit/>
          </a:bodyPr>
          <a:lstStyle/>
          <a:p>
            <a:pPr marL="0" marR="0" lvl="0" indent="0" algn="ctr" rtl="0">
              <a:lnSpc>
                <a:spcPct val="120004"/>
              </a:lnSpc>
              <a:spcBef>
                <a:spcPts val="0"/>
              </a:spcBef>
              <a:spcAft>
                <a:spcPts val="0"/>
              </a:spcAft>
              <a:buNone/>
            </a:pPr>
            <a:r>
              <a:rPr lang="en-US" sz="4399" dirty="0">
                <a:solidFill>
                  <a:schemeClr val="lt1"/>
                </a:solidFill>
                <a:latin typeface="Arial"/>
                <a:ea typeface="Arial"/>
                <a:cs typeface="Arial"/>
                <a:sym typeface="Arial"/>
              </a:rPr>
              <a:t>What are the marine water bodies?</a:t>
            </a:r>
            <a:endParaRPr dirty="0"/>
          </a:p>
        </p:txBody>
      </p:sp>
      <p:pic>
        <p:nvPicPr>
          <p:cNvPr id="275" name="Google Shape;275;p13"/>
          <p:cNvPicPr preferRelativeResize="0"/>
          <p:nvPr/>
        </p:nvPicPr>
        <p:blipFill rotWithShape="1">
          <a:blip r:embed="rId4">
            <a:alphaModFix/>
          </a:blip>
          <a:srcRect/>
          <a:stretch/>
        </p:blipFill>
        <p:spPr>
          <a:xfrm>
            <a:off x="0" y="1586501"/>
            <a:ext cx="18304211" cy="8246623"/>
          </a:xfrm>
          <a:prstGeom prst="rect">
            <a:avLst/>
          </a:prstGeom>
          <a:solidFill>
            <a:srgbClr val="F9F4FF"/>
          </a:solid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6773" b="-16773"/>
            </a:stretch>
          </a:blipFill>
          <a:ln>
            <a:noFill/>
          </a:ln>
        </p:spPr>
      </p:sp>
      <p:sp>
        <p:nvSpPr>
          <p:cNvPr id="281" name="Google Shape;281;p14"/>
          <p:cNvSpPr/>
          <p:nvPr/>
        </p:nvSpPr>
        <p:spPr>
          <a:xfrm>
            <a:off x="0" y="1028700"/>
            <a:ext cx="18288000" cy="8229600"/>
          </a:xfrm>
          <a:prstGeom prst="rect">
            <a:avLst/>
          </a:prstGeom>
          <a:solidFill>
            <a:srgbClr val="021D9B">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txBox="1"/>
          <p:nvPr/>
        </p:nvSpPr>
        <p:spPr>
          <a:xfrm>
            <a:off x="2260915" y="-112044"/>
            <a:ext cx="13766170" cy="1949829"/>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None/>
            </a:pPr>
            <a:r>
              <a:rPr lang="en-US" sz="6000" dirty="0">
                <a:solidFill>
                  <a:srgbClr val="F8FBFD"/>
                </a:solidFill>
                <a:latin typeface="Arial"/>
                <a:ea typeface="Arial"/>
                <a:cs typeface="Arial"/>
                <a:sym typeface="Arial"/>
              </a:rPr>
              <a:t>What are the water bodies?</a:t>
            </a:r>
            <a:endParaRPr dirty="0"/>
          </a:p>
          <a:p>
            <a:pPr marL="0" marR="0" lvl="0" indent="0" algn="ctr" rtl="0">
              <a:lnSpc>
                <a:spcPct val="131000"/>
              </a:lnSpc>
              <a:spcBef>
                <a:spcPts val="0"/>
              </a:spcBef>
              <a:spcAft>
                <a:spcPts val="0"/>
              </a:spcAft>
              <a:buNone/>
            </a:pPr>
            <a:endParaRPr sz="6000" dirty="0">
              <a:solidFill>
                <a:srgbClr val="F8FBFD"/>
              </a:solidFill>
              <a:latin typeface="Arial"/>
              <a:ea typeface="Arial"/>
              <a:cs typeface="Arial"/>
              <a:sym typeface="Arial"/>
            </a:endParaRPr>
          </a:p>
        </p:txBody>
      </p:sp>
      <p:sp>
        <p:nvSpPr>
          <p:cNvPr id="283" name="Google Shape;283;p14"/>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4">
              <a:alphaModFix/>
            </a:blip>
            <a:stretch>
              <a:fillRect/>
            </a:stretch>
          </a:blipFill>
          <a:ln>
            <a:noFill/>
          </a:ln>
        </p:spPr>
      </p:sp>
      <p:pic>
        <p:nvPicPr>
          <p:cNvPr id="284" name="Google Shape;284;p14"/>
          <p:cNvPicPr preferRelativeResize="0"/>
          <p:nvPr/>
        </p:nvPicPr>
        <p:blipFill rotWithShape="1">
          <a:blip r:embed="rId5">
            <a:alphaModFix/>
          </a:blip>
          <a:srcRect/>
          <a:stretch/>
        </p:blipFill>
        <p:spPr>
          <a:xfrm>
            <a:off x="2485417" y="1012014"/>
            <a:ext cx="13621966" cy="9218215"/>
          </a:xfrm>
          <a:prstGeom prst="rect">
            <a:avLst/>
          </a:prstGeom>
          <a:noFill/>
          <a:ln>
            <a:noFill/>
          </a:ln>
        </p:spPr>
      </p:pic>
      <p:sp>
        <p:nvSpPr>
          <p:cNvPr id="285" name="Google Shape;285;p14"/>
          <p:cNvSpPr/>
          <p:nvPr/>
        </p:nvSpPr>
        <p:spPr>
          <a:xfrm>
            <a:off x="9296400" y="3314700"/>
            <a:ext cx="2895600" cy="1219200"/>
          </a:xfrm>
          <a:prstGeom prst="rect">
            <a:avLst/>
          </a:prstGeom>
          <a:no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71000"/>
            </a:blip>
            <a:stretch>
              <a:fillRect t="-9220" b="-9219"/>
            </a:stretch>
          </a:blipFill>
          <a:ln>
            <a:noFill/>
          </a:ln>
        </p:spPr>
      </p:sp>
      <p:sp>
        <p:nvSpPr>
          <p:cNvPr id="291" name="Google Shape;291;p15"/>
          <p:cNvSpPr/>
          <p:nvPr/>
        </p:nvSpPr>
        <p:spPr>
          <a:xfrm>
            <a:off x="1028699" y="20515"/>
            <a:ext cx="16230600" cy="1351647"/>
          </a:xfrm>
          <a:prstGeom prst="rect">
            <a:avLst/>
          </a:prstGeom>
          <a:solidFill>
            <a:srgbClr val="021D9B">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txBox="1"/>
          <p:nvPr/>
        </p:nvSpPr>
        <p:spPr>
          <a:xfrm>
            <a:off x="1371600" y="326568"/>
            <a:ext cx="15000861" cy="639470"/>
          </a:xfrm>
          <a:prstGeom prst="rect">
            <a:avLst/>
          </a:prstGeom>
          <a:noFill/>
          <a:ln>
            <a:noFill/>
          </a:ln>
        </p:spPr>
        <p:txBody>
          <a:bodyPr spcFirstLastPara="1" wrap="square" lIns="0" tIns="0" rIns="0" bIns="0" anchor="t" anchorCtr="0">
            <a:spAutoFit/>
          </a:bodyPr>
          <a:lstStyle/>
          <a:p>
            <a:pPr marL="0" marR="0" lvl="0" indent="0" algn="ctr" rtl="0">
              <a:lnSpc>
                <a:spcPct val="120004"/>
              </a:lnSpc>
              <a:spcBef>
                <a:spcPts val="0"/>
              </a:spcBef>
              <a:spcAft>
                <a:spcPts val="0"/>
              </a:spcAft>
              <a:buNone/>
            </a:pPr>
            <a:r>
              <a:rPr lang="en-US" sz="4399" dirty="0">
                <a:solidFill>
                  <a:schemeClr val="lt1"/>
                </a:solidFill>
                <a:latin typeface="Arial"/>
                <a:ea typeface="Arial"/>
                <a:cs typeface="Arial"/>
                <a:sym typeface="Arial"/>
              </a:rPr>
              <a:t>What are the water bodies?</a:t>
            </a:r>
            <a:endParaRPr dirty="0"/>
          </a:p>
        </p:txBody>
      </p:sp>
      <p:sp>
        <p:nvSpPr>
          <p:cNvPr id="293" name="Google Shape;293;p15"/>
          <p:cNvSpPr txBox="1"/>
          <p:nvPr/>
        </p:nvSpPr>
        <p:spPr>
          <a:xfrm>
            <a:off x="609599" y="2198527"/>
            <a:ext cx="17068800" cy="5889946"/>
          </a:xfrm>
          <a:prstGeom prst="rect">
            <a:avLst/>
          </a:prstGeom>
          <a:solidFill>
            <a:srgbClr val="F9F4FF"/>
          </a:solidFill>
          <a:ln w="15875" cap="flat" cmpd="tri">
            <a:solidFill>
              <a:schemeClr val="accent1"/>
            </a:solidFill>
            <a:prstDash val="solid"/>
            <a:round/>
            <a:headEnd type="none" w="sm" len="sm"/>
            <a:tailEnd type="none" w="sm" len="sm"/>
          </a:ln>
        </p:spPr>
        <p:txBody>
          <a:bodyPr spcFirstLastPara="1" wrap="square" lIns="251975" tIns="251975" rIns="251975" bIns="251975" anchor="t" anchorCtr="0">
            <a:spAutoFit/>
          </a:bodyPr>
          <a:lstStyle/>
          <a:p>
            <a:pPr marL="0" marR="0" lvl="0" indent="0" algn="l" rtl="0">
              <a:lnSpc>
                <a:spcPct val="175966"/>
              </a:lnSpc>
              <a:spcBef>
                <a:spcPts val="0"/>
              </a:spcBef>
              <a:spcAft>
                <a:spcPts val="0"/>
              </a:spcAft>
              <a:buNone/>
            </a:pPr>
            <a:r>
              <a:rPr lang="en-US" sz="3000">
                <a:solidFill>
                  <a:schemeClr val="dk1"/>
                </a:solidFill>
                <a:latin typeface="Courier"/>
                <a:ea typeface="Courier"/>
                <a:cs typeface="Courier"/>
                <a:sym typeface="Courier"/>
              </a:rPr>
              <a:t>PREFIX </a:t>
            </a:r>
            <a:r>
              <a:rPr lang="en-US" sz="3000">
                <a:solidFill>
                  <a:schemeClr val="accent6"/>
                </a:solidFill>
                <a:latin typeface="Courier"/>
                <a:ea typeface="Courier"/>
                <a:cs typeface="Courier"/>
                <a:sym typeface="Courier"/>
              </a:rPr>
              <a:t>hydro:</a:t>
            </a:r>
            <a:r>
              <a:rPr lang="en-US" sz="3000">
                <a:solidFill>
                  <a:schemeClr val="dk1"/>
                </a:solidFill>
                <a:latin typeface="Courier"/>
                <a:ea typeface="Courier"/>
                <a:cs typeface="Courier"/>
                <a:sym typeface="Courier"/>
              </a:rPr>
              <a:t> </a:t>
            </a:r>
            <a:r>
              <a:rPr lang="en-US" sz="3000">
                <a:solidFill>
                  <a:srgbClr val="76923C"/>
                </a:solidFill>
                <a:latin typeface="Courier"/>
                <a:ea typeface="Courier"/>
                <a:cs typeface="Courier"/>
                <a:sym typeface="Courier"/>
              </a:rPr>
              <a:t>&lt;https://w3id.org/whow/onto/hydrography/&gt;</a:t>
            </a:r>
            <a:endParaRPr/>
          </a:p>
          <a:p>
            <a:pPr marL="0" marR="0" lvl="0" indent="0" algn="l" rtl="0">
              <a:lnSpc>
                <a:spcPct val="175966"/>
              </a:lnSpc>
              <a:spcBef>
                <a:spcPts val="0"/>
              </a:spcBef>
              <a:spcAft>
                <a:spcPts val="0"/>
              </a:spcAft>
              <a:buNone/>
            </a:pPr>
            <a:r>
              <a:rPr lang="en-US" sz="3000">
                <a:solidFill>
                  <a:schemeClr val="dk1"/>
                </a:solidFill>
                <a:latin typeface="Courier"/>
                <a:ea typeface="Courier"/>
                <a:cs typeface="Courier"/>
                <a:sym typeface="Courier"/>
              </a:rPr>
              <a:t>PREFIX</a:t>
            </a:r>
            <a:r>
              <a:rPr lang="en-US" sz="3000">
                <a:solidFill>
                  <a:schemeClr val="accent6"/>
                </a:solidFill>
                <a:latin typeface="Courier"/>
                <a:ea typeface="Courier"/>
                <a:cs typeface="Courier"/>
                <a:sym typeface="Courier"/>
              </a:rPr>
              <a:t> emf:</a:t>
            </a:r>
            <a:r>
              <a:rPr lang="en-US" sz="3000">
                <a:solidFill>
                  <a:schemeClr val="dk1"/>
                </a:solidFill>
                <a:latin typeface="Courier"/>
                <a:ea typeface="Courier"/>
                <a:cs typeface="Courier"/>
                <a:sym typeface="Courier"/>
              </a:rPr>
              <a:t> </a:t>
            </a:r>
            <a:r>
              <a:rPr lang="en-US" sz="3000">
                <a:solidFill>
                  <a:srgbClr val="76923C"/>
                </a:solidFill>
                <a:latin typeface="Courier"/>
                <a:ea typeface="Courier"/>
                <a:cs typeface="Courier"/>
                <a:sym typeface="Courier"/>
              </a:rPr>
              <a:t>&lt;https://w3id.org/italia/env/onto/inspire-mf/&gt;</a:t>
            </a:r>
            <a:endParaRPr/>
          </a:p>
          <a:p>
            <a:pPr marL="0" marR="0" lvl="0" indent="0" algn="l" rtl="0">
              <a:lnSpc>
                <a:spcPct val="175966"/>
              </a:lnSpc>
              <a:spcBef>
                <a:spcPts val="0"/>
              </a:spcBef>
              <a:spcAft>
                <a:spcPts val="0"/>
              </a:spcAft>
              <a:buNone/>
            </a:pPr>
            <a:r>
              <a:rPr lang="en-US" sz="3000">
                <a:solidFill>
                  <a:schemeClr val="dk1"/>
                </a:solidFill>
                <a:latin typeface="Courier"/>
                <a:ea typeface="Courier"/>
                <a:cs typeface="Courier"/>
                <a:sym typeface="Courier"/>
              </a:rPr>
              <a:t>PREFIX </a:t>
            </a:r>
            <a:r>
              <a:rPr lang="en-US" sz="3000">
                <a:solidFill>
                  <a:schemeClr val="accent6"/>
                </a:solidFill>
                <a:latin typeface="Courier"/>
                <a:ea typeface="Courier"/>
                <a:cs typeface="Courier"/>
                <a:sym typeface="Courier"/>
              </a:rPr>
              <a:t>rdfs:</a:t>
            </a:r>
            <a:r>
              <a:rPr lang="en-US" sz="3000">
                <a:solidFill>
                  <a:schemeClr val="dk1"/>
                </a:solidFill>
                <a:latin typeface="Courier"/>
                <a:ea typeface="Courier"/>
                <a:cs typeface="Courier"/>
                <a:sym typeface="Courier"/>
              </a:rPr>
              <a:t> </a:t>
            </a:r>
            <a:r>
              <a:rPr lang="en-US" sz="3000">
                <a:solidFill>
                  <a:srgbClr val="76923C"/>
                </a:solidFill>
                <a:latin typeface="Courier"/>
                <a:ea typeface="Courier"/>
                <a:cs typeface="Courier"/>
                <a:sym typeface="Courier"/>
              </a:rPr>
              <a:t>&lt;http://www.w3.org/2000/01/rdf-schema#&gt;</a:t>
            </a:r>
            <a:endParaRPr/>
          </a:p>
          <a:p>
            <a:pPr marL="0" marR="0" lvl="0" indent="0" algn="l" rtl="0">
              <a:lnSpc>
                <a:spcPct val="175966"/>
              </a:lnSpc>
              <a:spcBef>
                <a:spcPts val="0"/>
              </a:spcBef>
              <a:spcAft>
                <a:spcPts val="0"/>
              </a:spcAft>
              <a:buNone/>
            </a:pPr>
            <a:r>
              <a:rPr lang="en-US" sz="3000">
                <a:solidFill>
                  <a:schemeClr val="dk1"/>
                </a:solidFill>
                <a:latin typeface="Courier"/>
                <a:ea typeface="Courier"/>
                <a:cs typeface="Courier"/>
                <a:sym typeface="Courier"/>
              </a:rPr>
              <a:t>SELECT </a:t>
            </a:r>
            <a:r>
              <a:rPr lang="en-US" sz="3000">
                <a:solidFill>
                  <a:schemeClr val="dk2"/>
                </a:solidFill>
                <a:latin typeface="Courier"/>
                <a:ea typeface="Courier"/>
                <a:cs typeface="Courier"/>
                <a:sym typeface="Courier"/>
              </a:rPr>
              <a:t>?mwb ?label</a:t>
            </a:r>
            <a:endParaRPr sz="3000">
              <a:solidFill>
                <a:schemeClr val="dk1"/>
              </a:solidFill>
              <a:latin typeface="Courier"/>
              <a:ea typeface="Courier"/>
              <a:cs typeface="Courier"/>
              <a:sym typeface="Courier"/>
            </a:endParaRPr>
          </a:p>
          <a:p>
            <a:pPr marL="0" marR="0" lvl="0" indent="0" algn="l" rtl="0">
              <a:lnSpc>
                <a:spcPct val="175966"/>
              </a:lnSpc>
              <a:spcBef>
                <a:spcPts val="0"/>
              </a:spcBef>
              <a:spcAft>
                <a:spcPts val="0"/>
              </a:spcAft>
              <a:buNone/>
            </a:pPr>
            <a:r>
              <a:rPr lang="en-US" sz="3000">
                <a:solidFill>
                  <a:schemeClr val="dk1"/>
                </a:solidFill>
                <a:latin typeface="Courier"/>
                <a:ea typeface="Courier"/>
                <a:cs typeface="Courier"/>
                <a:sym typeface="Courier"/>
              </a:rPr>
              <a:t>WHERE{</a:t>
            </a:r>
            <a:endParaRPr/>
          </a:p>
          <a:p>
            <a:pPr marL="0" marR="0" lvl="0" indent="0" algn="l" rtl="0">
              <a:lnSpc>
                <a:spcPct val="175966"/>
              </a:lnSpc>
              <a:spcBef>
                <a:spcPts val="0"/>
              </a:spcBef>
              <a:spcAft>
                <a:spcPts val="0"/>
              </a:spcAft>
              <a:buNone/>
            </a:pPr>
            <a:r>
              <a:rPr lang="en-US" sz="3000">
                <a:solidFill>
                  <a:schemeClr val="dk1"/>
                </a:solidFill>
                <a:latin typeface="Courier"/>
                <a:ea typeface="Courier"/>
                <a:cs typeface="Courier"/>
                <a:sym typeface="Courier"/>
              </a:rPr>
              <a:t> </a:t>
            </a:r>
            <a:r>
              <a:rPr lang="en-US" sz="3000">
                <a:solidFill>
                  <a:schemeClr val="dk2"/>
                </a:solidFill>
                <a:latin typeface="Courier"/>
                <a:ea typeface="Courier"/>
                <a:cs typeface="Courier"/>
                <a:sym typeface="Courier"/>
              </a:rPr>
              <a:t>?mwb</a:t>
            </a:r>
            <a:r>
              <a:rPr lang="en-US" sz="3000">
                <a:solidFill>
                  <a:schemeClr val="dk1"/>
                </a:solidFill>
                <a:latin typeface="Courier"/>
                <a:ea typeface="Courier"/>
                <a:cs typeface="Courier"/>
                <a:sym typeface="Courier"/>
              </a:rPr>
              <a:t> a/rdfs:subClassOf* </a:t>
            </a:r>
            <a:r>
              <a:rPr lang="en-US" sz="3000">
                <a:solidFill>
                  <a:schemeClr val="accent6"/>
                </a:solidFill>
                <a:latin typeface="Courier"/>
                <a:ea typeface="Courier"/>
                <a:cs typeface="Courier"/>
                <a:sym typeface="Courier"/>
              </a:rPr>
              <a:t>hydro:WaterBody</a:t>
            </a:r>
            <a:r>
              <a:rPr lang="en-US" sz="3000">
                <a:solidFill>
                  <a:schemeClr val="dk1"/>
                </a:solidFill>
                <a:latin typeface="Courier"/>
                <a:ea typeface="Courier"/>
                <a:cs typeface="Courier"/>
                <a:sym typeface="Courier"/>
              </a:rPr>
              <a:t>;</a:t>
            </a:r>
            <a:endParaRPr/>
          </a:p>
          <a:p>
            <a:pPr marL="0" marR="0" lvl="0" indent="0" algn="l" rtl="0">
              <a:lnSpc>
                <a:spcPct val="175966"/>
              </a:lnSpc>
              <a:spcBef>
                <a:spcPts val="0"/>
              </a:spcBef>
              <a:spcAft>
                <a:spcPts val="0"/>
              </a:spcAft>
              <a:buNone/>
            </a:pPr>
            <a:r>
              <a:rPr lang="en-US" sz="3000">
                <a:solidFill>
                  <a:schemeClr val="dk1"/>
                </a:solidFill>
                <a:latin typeface="Courier"/>
                <a:ea typeface="Courier"/>
                <a:cs typeface="Courier"/>
                <a:sym typeface="Courier"/>
              </a:rPr>
              <a:t>     </a:t>
            </a:r>
            <a:r>
              <a:rPr lang="en-US" sz="3000">
                <a:solidFill>
                  <a:schemeClr val="accent6"/>
                </a:solidFill>
                <a:latin typeface="Courier"/>
                <a:ea typeface="Courier"/>
                <a:cs typeface="Courier"/>
                <a:sym typeface="Courier"/>
              </a:rPr>
              <a:t>rdfs:label</a:t>
            </a:r>
            <a:r>
              <a:rPr lang="en-US" sz="3000">
                <a:solidFill>
                  <a:schemeClr val="dk1"/>
                </a:solidFill>
                <a:latin typeface="Courier"/>
                <a:ea typeface="Courier"/>
                <a:cs typeface="Courier"/>
                <a:sym typeface="Courier"/>
              </a:rPr>
              <a:t> </a:t>
            </a:r>
            <a:r>
              <a:rPr lang="en-US" sz="3000">
                <a:solidFill>
                  <a:schemeClr val="dk2"/>
                </a:solidFill>
                <a:latin typeface="Courier"/>
                <a:ea typeface="Courier"/>
                <a:cs typeface="Courier"/>
                <a:sym typeface="Courier"/>
              </a:rPr>
              <a:t>?label</a:t>
            </a:r>
            <a:endParaRPr/>
          </a:p>
          <a:p>
            <a:pPr marL="0" marR="0" lvl="0" indent="0" algn="l" rtl="0">
              <a:lnSpc>
                <a:spcPct val="175966"/>
              </a:lnSpc>
              <a:spcBef>
                <a:spcPts val="0"/>
              </a:spcBef>
              <a:spcAft>
                <a:spcPts val="0"/>
              </a:spcAft>
              <a:buNone/>
            </a:pPr>
            <a:r>
              <a:rPr lang="en-US" sz="3000">
                <a:solidFill>
                  <a:schemeClr val="dk1"/>
                </a:solidFill>
                <a:latin typeface="Courier"/>
                <a:ea typeface="Courier"/>
                <a:cs typeface="Courier"/>
                <a:sym typeface="Courier"/>
              </a:rPr>
              <a:t>}</a:t>
            </a:r>
            <a:endParaRPr/>
          </a:p>
        </p:txBody>
      </p:sp>
      <p:sp>
        <p:nvSpPr>
          <p:cNvPr id="294" name="Google Shape;294;p15"/>
          <p:cNvSpPr txBox="1"/>
          <p:nvPr/>
        </p:nvSpPr>
        <p:spPr>
          <a:xfrm>
            <a:off x="0" y="8629432"/>
            <a:ext cx="15240001" cy="877741"/>
          </a:xfrm>
          <a:prstGeom prst="rect">
            <a:avLst/>
          </a:prstGeom>
          <a:noFill/>
          <a:ln>
            <a:noFill/>
          </a:ln>
        </p:spPr>
        <p:txBody>
          <a:bodyPr spcFirstLastPara="1" wrap="square" lIns="0" tIns="0" rIns="0" bIns="0" anchor="t" anchorCtr="0">
            <a:spAutoFit/>
          </a:bodyPr>
          <a:lstStyle/>
          <a:p>
            <a:pPr marL="0" marR="0" lvl="0" indent="0" algn="r" rtl="0">
              <a:lnSpc>
                <a:spcPct val="196500"/>
              </a:lnSpc>
              <a:spcBef>
                <a:spcPts val="0"/>
              </a:spcBef>
              <a:spcAft>
                <a:spcPts val="0"/>
              </a:spcAft>
              <a:buNone/>
            </a:pPr>
            <a:r>
              <a:rPr lang="en-US" sz="4000">
                <a:solidFill>
                  <a:srgbClr val="F8FBFD"/>
                </a:solidFill>
                <a:latin typeface="Arial"/>
                <a:ea typeface="Arial"/>
                <a:cs typeface="Arial"/>
                <a:sym typeface="Arial"/>
              </a:rPr>
              <a:t>Try it on https://lod.dati.lombardia.it/sparql</a:t>
            </a:r>
            <a:endParaRPr sz="4000">
              <a:solidFill>
                <a:srgbClr val="F8FBFD"/>
              </a:solidFill>
              <a:latin typeface="Arial"/>
              <a:ea typeface="Arial"/>
              <a:cs typeface="Arial"/>
              <a:sym typeface="Arial"/>
            </a:endParaRPr>
          </a:p>
        </p:txBody>
      </p:sp>
      <p:pic>
        <p:nvPicPr>
          <p:cNvPr id="295" name="Google Shape;295;p15"/>
          <p:cNvPicPr preferRelativeResize="0"/>
          <p:nvPr/>
        </p:nvPicPr>
        <p:blipFill rotWithShape="1">
          <a:blip r:embed="rId4">
            <a:alphaModFix/>
          </a:blip>
          <a:srcRect/>
          <a:stretch/>
        </p:blipFill>
        <p:spPr>
          <a:xfrm>
            <a:off x="15541291" y="8123754"/>
            <a:ext cx="2127964" cy="212796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DFF"/>
        </a:solidFill>
        <a:effectLst/>
      </p:bgPr>
    </p:bg>
    <p:spTree>
      <p:nvGrpSpPr>
        <p:cNvPr id="1" name="Shape 106"/>
        <p:cNvGrpSpPr/>
        <p:nvPr/>
      </p:nvGrpSpPr>
      <p:grpSpPr>
        <a:xfrm>
          <a:off x="0" y="0"/>
          <a:ext cx="0" cy="0"/>
          <a:chOff x="0" y="0"/>
          <a:chExt cx="0" cy="0"/>
        </a:xfrm>
      </p:grpSpPr>
      <p:sp>
        <p:nvSpPr>
          <p:cNvPr id="107" name="Google Shape;107;p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71000"/>
            </a:blip>
            <a:stretch>
              <a:fillRect t="-9220" b="-9219"/>
            </a:stretch>
          </a:blipFill>
          <a:ln>
            <a:noFill/>
          </a:ln>
        </p:spPr>
      </p:sp>
      <p:sp>
        <p:nvSpPr>
          <p:cNvPr id="108" name="Google Shape;108;p2"/>
          <p:cNvSpPr/>
          <p:nvPr/>
        </p:nvSpPr>
        <p:spPr>
          <a:xfrm>
            <a:off x="1028700" y="1028700"/>
            <a:ext cx="16230600" cy="8229600"/>
          </a:xfrm>
          <a:prstGeom prst="rect">
            <a:avLst/>
          </a:prstGeom>
          <a:solidFill>
            <a:srgbClr val="021D9B">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2"/>
          <p:cNvGrpSpPr/>
          <p:nvPr/>
        </p:nvGrpSpPr>
        <p:grpSpPr>
          <a:xfrm>
            <a:off x="2199072" y="1924883"/>
            <a:ext cx="5826875" cy="3571875"/>
            <a:chOff x="0" y="-38100"/>
            <a:chExt cx="7769167" cy="4762500"/>
          </a:xfrm>
        </p:grpSpPr>
        <p:sp>
          <p:nvSpPr>
            <p:cNvPr id="110" name="Google Shape;110;p2"/>
            <p:cNvSpPr txBox="1"/>
            <p:nvPr/>
          </p:nvSpPr>
          <p:spPr>
            <a:xfrm>
              <a:off x="0" y="-38100"/>
              <a:ext cx="7769167" cy="47625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US" sz="7500">
                  <a:solidFill>
                    <a:srgbClr val="F8FBFD"/>
                  </a:solidFill>
                  <a:latin typeface="Arial"/>
                  <a:ea typeface="Arial"/>
                  <a:cs typeface="Arial"/>
                  <a:sym typeface="Arial"/>
                </a:rPr>
                <a:t>Project and objective</a:t>
              </a:r>
              <a:endParaRPr/>
            </a:p>
            <a:p>
              <a:pPr marL="0" marR="0" lvl="0" indent="0" algn="l" rtl="0">
                <a:lnSpc>
                  <a:spcPct val="126000"/>
                </a:lnSpc>
                <a:spcBef>
                  <a:spcPts val="0"/>
                </a:spcBef>
                <a:spcAft>
                  <a:spcPts val="0"/>
                </a:spcAft>
                <a:buNone/>
              </a:pPr>
              <a:endParaRPr sz="7500">
                <a:solidFill>
                  <a:srgbClr val="F8FBFD"/>
                </a:solidFill>
                <a:latin typeface="Arial"/>
                <a:ea typeface="Arial"/>
                <a:cs typeface="Arial"/>
                <a:sym typeface="Arial"/>
              </a:endParaRPr>
            </a:p>
          </p:txBody>
        </p:sp>
        <p:sp>
          <p:nvSpPr>
            <p:cNvPr id="111" name="Google Shape;111;p2"/>
            <p:cNvSpPr/>
            <p:nvPr/>
          </p:nvSpPr>
          <p:spPr>
            <a:xfrm>
              <a:off x="0" y="4021600"/>
              <a:ext cx="5915654" cy="231789"/>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2"/>
          <p:cNvGrpSpPr/>
          <p:nvPr/>
        </p:nvGrpSpPr>
        <p:grpSpPr>
          <a:xfrm>
            <a:off x="9883780" y="1953458"/>
            <a:ext cx="7199153" cy="7498932"/>
            <a:chOff x="0" y="0"/>
            <a:chExt cx="9598870" cy="9998576"/>
          </a:xfrm>
        </p:grpSpPr>
        <p:sp>
          <p:nvSpPr>
            <p:cNvPr id="113" name="Google Shape;113;p2"/>
            <p:cNvSpPr txBox="1"/>
            <p:nvPr/>
          </p:nvSpPr>
          <p:spPr>
            <a:xfrm>
              <a:off x="0" y="0"/>
              <a:ext cx="9598870" cy="9008707"/>
            </a:xfrm>
            <a:prstGeom prst="rect">
              <a:avLst/>
            </a:prstGeom>
            <a:noFill/>
            <a:ln>
              <a:noFill/>
            </a:ln>
          </p:spPr>
          <p:txBody>
            <a:bodyPr spcFirstLastPara="1" wrap="square" lIns="0" tIns="0" rIns="0" bIns="0" anchor="t" anchorCtr="0">
              <a:spAutoFit/>
            </a:bodyPr>
            <a:lstStyle/>
            <a:p>
              <a:pPr marL="0" marR="0" lvl="0" indent="0" algn="l" rtl="0">
                <a:lnSpc>
                  <a:spcPct val="120004"/>
                </a:lnSpc>
                <a:spcBef>
                  <a:spcPts val="0"/>
                </a:spcBef>
                <a:spcAft>
                  <a:spcPts val="0"/>
                </a:spcAft>
                <a:buNone/>
              </a:pPr>
              <a:r>
                <a:rPr lang="en-US" sz="4399">
                  <a:solidFill>
                    <a:srgbClr val="F8FBFD"/>
                  </a:solidFill>
                  <a:latin typeface="Arial"/>
                  <a:ea typeface="Arial"/>
                  <a:cs typeface="Arial"/>
                  <a:sym typeface="Arial"/>
                </a:rPr>
                <a:t>Create the first European open distributed knowledge graph aimed at linking, using a common semantics, data on water consumption and quality with health parameters</a:t>
              </a:r>
              <a:endParaRPr/>
            </a:p>
            <a:p>
              <a:pPr marL="0" marR="0" lvl="0" indent="0" algn="l" rtl="0">
                <a:lnSpc>
                  <a:spcPct val="120004"/>
                </a:lnSpc>
                <a:spcBef>
                  <a:spcPts val="0"/>
                </a:spcBef>
                <a:spcAft>
                  <a:spcPts val="0"/>
                </a:spcAft>
                <a:buNone/>
              </a:pPr>
              <a:endParaRPr sz="4399">
                <a:solidFill>
                  <a:srgbClr val="F8FBFD"/>
                </a:solidFill>
                <a:latin typeface="Arial"/>
                <a:ea typeface="Arial"/>
                <a:cs typeface="Arial"/>
                <a:sym typeface="Arial"/>
              </a:endParaRPr>
            </a:p>
          </p:txBody>
        </p:sp>
        <p:sp>
          <p:nvSpPr>
            <p:cNvPr id="114" name="Google Shape;114;p2"/>
            <p:cNvSpPr txBox="1"/>
            <p:nvPr/>
          </p:nvSpPr>
          <p:spPr>
            <a:xfrm>
              <a:off x="0" y="9303251"/>
              <a:ext cx="9598870" cy="695325"/>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endParaRPr sz="1800">
                <a:solidFill>
                  <a:schemeClr val="dk1"/>
                </a:solidFill>
                <a:latin typeface="Calibri"/>
                <a:ea typeface="Calibri"/>
                <a:cs typeface="Calibri"/>
                <a:sym typeface="Calibri"/>
              </a:endParaRPr>
            </a:p>
          </p:txBody>
        </p:sp>
      </p:grpSp>
      <p:sp>
        <p:nvSpPr>
          <p:cNvPr id="115" name="Google Shape;115;p2"/>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4">
              <a:alphaModFix/>
            </a:blip>
            <a:stretch>
              <a:fillRect/>
            </a:stretch>
          </a:blipFill>
          <a:ln>
            <a:noFill/>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71000"/>
            </a:blip>
            <a:stretch>
              <a:fillRect t="-9220" b="-9219"/>
            </a:stretch>
          </a:blipFill>
          <a:ln>
            <a:noFill/>
          </a:ln>
        </p:spPr>
      </p:sp>
      <p:sp>
        <p:nvSpPr>
          <p:cNvPr id="301" name="Google Shape;301;p16"/>
          <p:cNvSpPr/>
          <p:nvPr/>
        </p:nvSpPr>
        <p:spPr>
          <a:xfrm>
            <a:off x="1028699" y="20515"/>
            <a:ext cx="16230600" cy="1351647"/>
          </a:xfrm>
          <a:prstGeom prst="rect">
            <a:avLst/>
          </a:prstGeom>
          <a:solidFill>
            <a:srgbClr val="021D9B">
              <a:alpha val="8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16"/>
          <p:cNvSpPr txBox="1"/>
          <p:nvPr/>
        </p:nvSpPr>
        <p:spPr>
          <a:xfrm>
            <a:off x="1371600" y="348870"/>
            <a:ext cx="15000861" cy="639470"/>
          </a:xfrm>
          <a:prstGeom prst="rect">
            <a:avLst/>
          </a:prstGeom>
          <a:noFill/>
          <a:ln>
            <a:noFill/>
          </a:ln>
        </p:spPr>
        <p:txBody>
          <a:bodyPr spcFirstLastPara="1" wrap="square" lIns="0" tIns="0" rIns="0" bIns="0" anchor="t" anchorCtr="0">
            <a:spAutoFit/>
          </a:bodyPr>
          <a:lstStyle/>
          <a:p>
            <a:pPr marL="0" marR="0" lvl="0" indent="0" algn="ctr" rtl="0">
              <a:lnSpc>
                <a:spcPct val="120004"/>
              </a:lnSpc>
              <a:spcBef>
                <a:spcPts val="0"/>
              </a:spcBef>
              <a:spcAft>
                <a:spcPts val="0"/>
              </a:spcAft>
              <a:buNone/>
            </a:pPr>
            <a:r>
              <a:rPr lang="en-US" sz="4399" dirty="0">
                <a:solidFill>
                  <a:schemeClr val="lt1"/>
                </a:solidFill>
                <a:latin typeface="Arial"/>
                <a:ea typeface="Arial"/>
                <a:cs typeface="Arial"/>
                <a:sym typeface="Arial"/>
              </a:rPr>
              <a:t>What are the water bodies?</a:t>
            </a:r>
            <a:endParaRPr dirty="0"/>
          </a:p>
        </p:txBody>
      </p:sp>
      <p:pic>
        <p:nvPicPr>
          <p:cNvPr id="303" name="Google Shape;303;p16"/>
          <p:cNvPicPr preferRelativeResize="0"/>
          <p:nvPr/>
        </p:nvPicPr>
        <p:blipFill rotWithShape="1">
          <a:blip r:embed="rId4">
            <a:alphaModFix/>
          </a:blip>
          <a:srcRect/>
          <a:stretch/>
        </p:blipFill>
        <p:spPr>
          <a:xfrm>
            <a:off x="1771649" y="1458127"/>
            <a:ext cx="14744701" cy="8871812"/>
          </a:xfrm>
          <a:prstGeom prst="rect">
            <a:avLst/>
          </a:prstGeom>
          <a:solidFill>
            <a:srgbClr val="F9F4FF"/>
          </a:solid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7"/>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6773" b="-16773"/>
            </a:stretch>
          </a:blipFill>
          <a:ln>
            <a:noFill/>
          </a:ln>
        </p:spPr>
      </p:sp>
      <p:sp>
        <p:nvSpPr>
          <p:cNvPr id="310" name="Google Shape;310;p17"/>
          <p:cNvSpPr/>
          <p:nvPr/>
        </p:nvSpPr>
        <p:spPr>
          <a:xfrm>
            <a:off x="0" y="1028700"/>
            <a:ext cx="18288000" cy="8229600"/>
          </a:xfrm>
          <a:prstGeom prst="rect">
            <a:avLst/>
          </a:prstGeom>
          <a:solidFill>
            <a:srgbClr val="021D9B">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7"/>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4">
              <a:alphaModFix/>
            </a:blip>
            <a:stretch>
              <a:fillRect/>
            </a:stretch>
          </a:blipFill>
          <a:ln>
            <a:noFill/>
          </a:ln>
        </p:spPr>
      </p:sp>
      <p:sp>
        <p:nvSpPr>
          <p:cNvPr id="312" name="Google Shape;312;p17"/>
          <p:cNvSpPr txBox="1"/>
          <p:nvPr/>
        </p:nvSpPr>
        <p:spPr>
          <a:xfrm>
            <a:off x="2260915" y="-172374"/>
            <a:ext cx="13766170" cy="973455"/>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None/>
            </a:pPr>
            <a:r>
              <a:rPr lang="en-US" sz="6000" dirty="0">
                <a:solidFill>
                  <a:srgbClr val="F8FBFD"/>
                </a:solidFill>
                <a:latin typeface="Arial"/>
                <a:ea typeface="Arial"/>
                <a:cs typeface="Arial"/>
                <a:sym typeface="Arial"/>
              </a:rPr>
              <a:t>Water Monitoring ontology</a:t>
            </a:r>
            <a:endParaRPr dirty="0"/>
          </a:p>
        </p:txBody>
      </p:sp>
      <p:pic>
        <p:nvPicPr>
          <p:cNvPr id="313" name="Google Shape;313;p17"/>
          <p:cNvPicPr preferRelativeResize="0"/>
          <p:nvPr/>
        </p:nvPicPr>
        <p:blipFill rotWithShape="1">
          <a:blip r:embed="rId5">
            <a:alphaModFix/>
          </a:blip>
          <a:srcRect/>
          <a:stretch/>
        </p:blipFill>
        <p:spPr>
          <a:xfrm>
            <a:off x="0" y="1031748"/>
            <a:ext cx="18288000" cy="925525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71000"/>
            </a:blip>
            <a:stretch>
              <a:fillRect t="-9220" b="-9219"/>
            </a:stretch>
          </a:blipFill>
          <a:ln>
            <a:noFill/>
          </a:ln>
        </p:spPr>
      </p:sp>
      <p:sp>
        <p:nvSpPr>
          <p:cNvPr id="320" name="Google Shape;320;p18"/>
          <p:cNvSpPr/>
          <p:nvPr/>
        </p:nvSpPr>
        <p:spPr>
          <a:xfrm>
            <a:off x="1028699" y="20515"/>
            <a:ext cx="16230600" cy="1351647"/>
          </a:xfrm>
          <a:prstGeom prst="rect">
            <a:avLst/>
          </a:prstGeom>
          <a:solidFill>
            <a:srgbClr val="021D9B">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8"/>
          <p:cNvSpPr txBox="1"/>
          <p:nvPr/>
        </p:nvSpPr>
        <p:spPr>
          <a:xfrm>
            <a:off x="1371600" y="-194327"/>
            <a:ext cx="15000861" cy="1998881"/>
          </a:xfrm>
          <a:prstGeom prst="rect">
            <a:avLst/>
          </a:prstGeom>
          <a:noFill/>
          <a:ln>
            <a:noFill/>
          </a:ln>
        </p:spPr>
        <p:txBody>
          <a:bodyPr spcFirstLastPara="1" wrap="square" lIns="0" tIns="0" rIns="0" bIns="0" anchor="t" anchorCtr="0">
            <a:spAutoFit/>
          </a:bodyPr>
          <a:lstStyle/>
          <a:p>
            <a:pPr marL="0" marR="0" lvl="0" indent="0" algn="ctr" rtl="0">
              <a:lnSpc>
                <a:spcPct val="131974"/>
              </a:lnSpc>
              <a:spcBef>
                <a:spcPts val="0"/>
              </a:spcBef>
              <a:spcAft>
                <a:spcPts val="0"/>
              </a:spcAft>
              <a:buNone/>
            </a:pPr>
            <a:r>
              <a:rPr lang="en-US" sz="4000" dirty="0">
                <a:solidFill>
                  <a:schemeClr val="lt1"/>
                </a:solidFill>
                <a:latin typeface="Arial"/>
                <a:ea typeface="Arial"/>
                <a:cs typeface="Arial"/>
                <a:sym typeface="Arial"/>
              </a:rPr>
              <a:t>What is the concentration of reactive silicates observed for the lake </a:t>
            </a:r>
            <a:r>
              <a:rPr lang="en-US" sz="4000" dirty="0" err="1">
                <a:solidFill>
                  <a:schemeClr val="lt1"/>
                </a:solidFill>
                <a:latin typeface="Arial"/>
                <a:ea typeface="Arial"/>
                <a:cs typeface="Arial"/>
                <a:sym typeface="Arial"/>
              </a:rPr>
              <a:t>Endine</a:t>
            </a:r>
            <a:r>
              <a:rPr lang="en-US" sz="4000" dirty="0">
                <a:solidFill>
                  <a:schemeClr val="lt1"/>
                </a:solidFill>
                <a:latin typeface="Arial"/>
                <a:ea typeface="Arial"/>
                <a:cs typeface="Arial"/>
                <a:sym typeface="Arial"/>
              </a:rPr>
              <a:t>?</a:t>
            </a:r>
            <a:endParaRPr dirty="0"/>
          </a:p>
          <a:p>
            <a:pPr marL="0" marR="0" lvl="0" indent="0" algn="ctr" rtl="0">
              <a:lnSpc>
                <a:spcPct val="131974"/>
              </a:lnSpc>
              <a:spcBef>
                <a:spcPts val="0"/>
              </a:spcBef>
              <a:spcAft>
                <a:spcPts val="0"/>
              </a:spcAft>
              <a:buNone/>
            </a:pPr>
            <a:endParaRPr sz="4000" dirty="0">
              <a:solidFill>
                <a:schemeClr val="lt1"/>
              </a:solidFill>
              <a:latin typeface="Arial"/>
              <a:ea typeface="Arial"/>
              <a:cs typeface="Arial"/>
              <a:sym typeface="Arial"/>
            </a:endParaRPr>
          </a:p>
        </p:txBody>
      </p:sp>
      <p:sp>
        <p:nvSpPr>
          <p:cNvPr id="322" name="Google Shape;322;p18"/>
          <p:cNvSpPr txBox="1"/>
          <p:nvPr/>
        </p:nvSpPr>
        <p:spPr>
          <a:xfrm>
            <a:off x="32829" y="1408239"/>
            <a:ext cx="18255171" cy="6787562"/>
          </a:xfrm>
          <a:prstGeom prst="rect">
            <a:avLst/>
          </a:prstGeom>
          <a:solidFill>
            <a:srgbClr val="F9F4FF"/>
          </a:solidFill>
          <a:ln w="15875" cap="flat" cmpd="tri">
            <a:solidFill>
              <a:schemeClr val="accent6"/>
            </a:solidFill>
            <a:prstDash val="solid"/>
            <a:round/>
            <a:headEnd type="none" w="sm" len="sm"/>
            <a:tailEnd type="none" w="sm" len="sm"/>
          </a:ln>
        </p:spPr>
        <p:txBody>
          <a:bodyPr spcFirstLastPara="1" wrap="square" lIns="251975" tIns="251975" rIns="251975" bIns="251975" anchor="t" anchorCtr="0">
            <a:spAutoFit/>
          </a:bodyPr>
          <a:lstStyle/>
          <a:p>
            <a:pPr marL="0" marR="0" lvl="0" indent="0" algn="l" rtl="0">
              <a:spcBef>
                <a:spcPts val="0"/>
              </a:spcBef>
              <a:spcAft>
                <a:spcPts val="0"/>
              </a:spcAft>
              <a:buNone/>
            </a:pPr>
            <a:r>
              <a:rPr lang="en-US" sz="2400" b="1">
                <a:solidFill>
                  <a:schemeClr val="dk1"/>
                </a:solidFill>
                <a:latin typeface="Courier"/>
                <a:ea typeface="Courier"/>
                <a:cs typeface="Courier"/>
                <a:sym typeface="Courier"/>
              </a:rPr>
              <a:t>PREFIX</a:t>
            </a: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hydro:</a:t>
            </a:r>
            <a:r>
              <a:rPr lang="en-US" sz="2400">
                <a:solidFill>
                  <a:schemeClr val="dk1"/>
                </a:solidFill>
                <a:latin typeface="Courier"/>
                <a:ea typeface="Courier"/>
                <a:cs typeface="Courier"/>
                <a:sym typeface="Courier"/>
              </a:rPr>
              <a:t> </a:t>
            </a:r>
            <a:r>
              <a:rPr lang="en-US" sz="2400">
                <a:solidFill>
                  <a:srgbClr val="76923C"/>
                </a:solidFill>
                <a:latin typeface="Courier"/>
                <a:ea typeface="Courier"/>
                <a:cs typeface="Courier"/>
                <a:sym typeface="Courier"/>
              </a:rPr>
              <a:t>&lt;https://w3id.org/whow/onto/hydrography/&gt;</a:t>
            </a: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PREFIX</a:t>
            </a:r>
            <a:r>
              <a:rPr lang="en-US" sz="2400">
                <a:solidFill>
                  <a:schemeClr val="accent6"/>
                </a:solidFill>
                <a:latin typeface="Courier"/>
                <a:ea typeface="Courier"/>
                <a:cs typeface="Courier"/>
                <a:sym typeface="Courier"/>
              </a:rPr>
              <a:t> emf:</a:t>
            </a:r>
            <a:r>
              <a:rPr lang="en-US" sz="2400">
                <a:solidFill>
                  <a:schemeClr val="dk1"/>
                </a:solidFill>
                <a:latin typeface="Courier"/>
                <a:ea typeface="Courier"/>
                <a:cs typeface="Courier"/>
                <a:sym typeface="Courier"/>
              </a:rPr>
              <a:t> </a:t>
            </a:r>
            <a:r>
              <a:rPr lang="en-US" sz="2400">
                <a:solidFill>
                  <a:srgbClr val="76923C"/>
                </a:solidFill>
                <a:latin typeface="Courier"/>
                <a:ea typeface="Courier"/>
                <a:cs typeface="Courier"/>
                <a:sym typeface="Courier"/>
              </a:rPr>
              <a:t>&lt;https://w3id.org/italia/env/onto/inspire-mf/&gt;</a:t>
            </a: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PREFIX</a:t>
            </a: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top:</a:t>
            </a:r>
            <a:r>
              <a:rPr lang="en-US" sz="2400">
                <a:solidFill>
                  <a:schemeClr val="dk1"/>
                </a:solidFill>
                <a:latin typeface="Courier"/>
                <a:ea typeface="Courier"/>
                <a:cs typeface="Courier"/>
                <a:sym typeface="Courier"/>
              </a:rPr>
              <a:t> </a:t>
            </a:r>
            <a:r>
              <a:rPr lang="en-US" sz="2400">
                <a:solidFill>
                  <a:srgbClr val="76923C"/>
                </a:solidFill>
                <a:latin typeface="Courier"/>
                <a:ea typeface="Courier"/>
                <a:cs typeface="Courier"/>
                <a:sym typeface="Courier"/>
              </a:rPr>
              <a:t>&lt;https://w3id.org/italia/env/onto/top/&gt;</a:t>
            </a: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PREFIX</a:t>
            </a: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wm:</a:t>
            </a:r>
            <a:r>
              <a:rPr lang="en-US" sz="2400">
                <a:solidFill>
                  <a:schemeClr val="dk1"/>
                </a:solidFill>
                <a:latin typeface="Courier"/>
                <a:ea typeface="Courier"/>
                <a:cs typeface="Courier"/>
                <a:sym typeface="Courier"/>
              </a:rPr>
              <a:t> </a:t>
            </a:r>
            <a:r>
              <a:rPr lang="en-US" sz="2400">
                <a:solidFill>
                  <a:srgbClr val="76923C"/>
                </a:solidFill>
                <a:latin typeface="Courier"/>
                <a:ea typeface="Courier"/>
                <a:cs typeface="Courier"/>
                <a:sym typeface="Courier"/>
              </a:rPr>
              <a:t>&lt;https://w3id.org/whow/onto/water-monitoring/&gt;</a:t>
            </a: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PREFIX</a:t>
            </a: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data-lwb:</a:t>
            </a:r>
            <a:r>
              <a:rPr lang="en-US" sz="2400">
                <a:solidFill>
                  <a:schemeClr val="dk1"/>
                </a:solidFill>
                <a:latin typeface="Courier"/>
                <a:ea typeface="Courier"/>
                <a:cs typeface="Courier"/>
                <a:sym typeface="Courier"/>
              </a:rPr>
              <a:t> </a:t>
            </a:r>
            <a:r>
              <a:rPr lang="en-US" sz="2400">
                <a:solidFill>
                  <a:srgbClr val="76923C"/>
                </a:solidFill>
                <a:latin typeface="Courier"/>
                <a:ea typeface="Courier"/>
                <a:cs typeface="Courier"/>
                <a:sym typeface="Courier"/>
              </a:rPr>
              <a:t>&lt;https://w3id.org/italia/lombardia/data/lake-water-body&gt;</a:t>
            </a: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PREFIX</a:t>
            </a: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data-op:</a:t>
            </a:r>
            <a:r>
              <a:rPr lang="en-US" sz="2400">
                <a:solidFill>
                  <a:schemeClr val="dk1"/>
                </a:solidFill>
                <a:latin typeface="Courier"/>
                <a:ea typeface="Courier"/>
                <a:cs typeface="Courier"/>
                <a:sym typeface="Courier"/>
              </a:rPr>
              <a:t> </a:t>
            </a:r>
            <a:r>
              <a:rPr lang="en-US" sz="2400">
                <a:solidFill>
                  <a:srgbClr val="76923C"/>
                </a:solidFill>
                <a:latin typeface="Courier"/>
                <a:ea typeface="Courier"/>
                <a:cs typeface="Courier"/>
                <a:sym typeface="Courier"/>
              </a:rPr>
              <a:t>&lt;https://w3id.org/italia/lombardia/data/observable-properties&gt;</a:t>
            </a:r>
            <a:endParaRPr/>
          </a:p>
          <a:p>
            <a:pPr marL="0" marR="0" lvl="0" indent="0" algn="l" rtl="0">
              <a:spcBef>
                <a:spcPts val="0"/>
              </a:spcBef>
              <a:spcAft>
                <a:spcPts val="0"/>
              </a:spcAft>
              <a:buNone/>
            </a:pPr>
            <a:endParaRPr sz="2400">
              <a:solidFill>
                <a:schemeClr val="dk1"/>
              </a:solidFill>
              <a:latin typeface="Courier"/>
              <a:ea typeface="Courier"/>
              <a:cs typeface="Courier"/>
              <a:sym typeface="Courie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SELECT</a:t>
            </a:r>
            <a:r>
              <a:rPr lang="en-US" sz="2400">
                <a:solidFill>
                  <a:schemeClr val="dk1"/>
                </a:solidFill>
                <a:latin typeface="Courier"/>
                <a:ea typeface="Courier"/>
                <a:cs typeface="Courier"/>
                <a:sym typeface="Courier"/>
              </a:rPr>
              <a:t> </a:t>
            </a:r>
            <a:r>
              <a:rPr lang="en-US" sz="2400">
                <a:solidFill>
                  <a:srgbClr val="002060"/>
                </a:solidFill>
                <a:latin typeface="Courier"/>
                <a:ea typeface="Courier"/>
                <a:cs typeface="Courier"/>
                <a:sym typeface="Courier"/>
              </a:rPr>
              <a:t>?obs ?time ?value ?unit</a:t>
            </a: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WHERE</a:t>
            </a:r>
            <a:r>
              <a:rPr lang="en-US" sz="2400">
                <a:solidFill>
                  <a:schemeClr val="dk1"/>
                </a:solidFill>
                <a:latin typeface="Courier"/>
                <a:ea typeface="Courier"/>
                <a:cs typeface="Courier"/>
                <a:sym typeface="Courier"/>
              </a:rPr>
              <a:t>{</a:t>
            </a:r>
            <a:endParaRPr/>
          </a:p>
          <a:p>
            <a:pPr marL="0" marR="0" lvl="0" indent="0" algn="l" rtl="0">
              <a:spcBef>
                <a:spcPts val="0"/>
              </a:spcBef>
              <a:spcAft>
                <a:spcPts val="0"/>
              </a:spcAft>
              <a:buNone/>
            </a:pPr>
            <a:r>
              <a:rPr lang="en-US" sz="2400">
                <a:solidFill>
                  <a:schemeClr val="dk1"/>
                </a:solidFill>
                <a:latin typeface="Courier"/>
                <a:ea typeface="Courier"/>
                <a:cs typeface="Courier"/>
                <a:sym typeface="Courier"/>
              </a:rPr>
              <a:t> ?obs a </a:t>
            </a:r>
            <a:r>
              <a:rPr lang="en-US" sz="2400">
                <a:solidFill>
                  <a:schemeClr val="accent6"/>
                </a:solidFill>
                <a:latin typeface="Courier"/>
                <a:ea typeface="Courier"/>
                <a:cs typeface="Courier"/>
                <a:sym typeface="Courier"/>
              </a:rPr>
              <a:t>wm:WaterPhysicoChemicalParameterObservation</a:t>
            </a:r>
            <a:r>
              <a:rPr lang="en-US" sz="2400">
                <a:solidFill>
                  <a:schemeClr val="dk1"/>
                </a:solidFill>
                <a:latin typeface="Courier"/>
                <a:ea typeface="Courier"/>
                <a:cs typeface="Courier"/>
                <a:sym typeface="Courier"/>
              </a:rPr>
              <a:t> ;</a:t>
            </a:r>
            <a:endParaRPr/>
          </a:p>
          <a:p>
            <a:pPr marL="0" marR="0" lvl="0" indent="0" algn="l" rtl="0">
              <a:spcBef>
                <a:spcPts val="0"/>
              </a:spcBef>
              <a:spcAft>
                <a:spcPts val="0"/>
              </a:spcAft>
              <a:buNone/>
            </a:pP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emf:hasFeatureOfInterest</a:t>
            </a: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data-lwb:endine</a:t>
            </a:r>
            <a:r>
              <a:rPr lang="en-US" sz="2400">
                <a:solidFill>
                  <a:schemeClr val="dk1"/>
                </a:solidFill>
                <a:latin typeface="Courier"/>
                <a:ea typeface="Courier"/>
                <a:cs typeface="Courier"/>
                <a:sym typeface="Courier"/>
              </a:rPr>
              <a:t> ;</a:t>
            </a:r>
            <a:endParaRPr/>
          </a:p>
          <a:p>
            <a:pPr marL="0" marR="0" lvl="0" indent="0" algn="l" rtl="0">
              <a:spcBef>
                <a:spcPts val="0"/>
              </a:spcBef>
              <a:spcAft>
                <a:spcPts val="0"/>
              </a:spcAft>
              <a:buNone/>
            </a:pP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wm:hasWaterObservableProperty</a:t>
            </a: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data-op:1344-09-8</a:t>
            </a:r>
            <a:r>
              <a:rPr lang="en-US" sz="2400">
                <a:solidFill>
                  <a:schemeClr val="dk1"/>
                </a:solidFill>
                <a:latin typeface="Courier"/>
                <a:ea typeface="Courier"/>
                <a:cs typeface="Courier"/>
                <a:sym typeface="Courier"/>
              </a:rPr>
              <a:t> ;</a:t>
            </a:r>
            <a:endParaRPr/>
          </a:p>
          <a:p>
            <a:pPr marL="0" marR="0" lvl="0" indent="0" algn="l" rtl="0">
              <a:spcBef>
                <a:spcPts val="0"/>
              </a:spcBef>
              <a:spcAft>
                <a:spcPts val="0"/>
              </a:spcAft>
              <a:buNone/>
            </a:pP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wm:hasResult</a:t>
            </a:r>
            <a:r>
              <a:rPr lang="en-US" sz="2400">
                <a:solidFill>
                  <a:schemeClr val="dk1"/>
                </a:solidFill>
                <a:latin typeface="Courier"/>
                <a:ea typeface="Courier"/>
                <a:cs typeface="Courier"/>
                <a:sym typeface="Courier"/>
              </a:rPr>
              <a:t>/</a:t>
            </a:r>
            <a:r>
              <a:rPr lang="en-US" sz="2400">
                <a:solidFill>
                  <a:schemeClr val="accent6"/>
                </a:solidFill>
                <a:latin typeface="Courier"/>
                <a:ea typeface="Courier"/>
                <a:cs typeface="Courier"/>
                <a:sym typeface="Courier"/>
              </a:rPr>
              <a:t>top:value</a:t>
            </a:r>
            <a:r>
              <a:rPr lang="en-US" sz="2400">
                <a:solidFill>
                  <a:schemeClr val="dk1"/>
                </a:solidFill>
                <a:latin typeface="Courier"/>
                <a:ea typeface="Courier"/>
                <a:cs typeface="Courier"/>
                <a:sym typeface="Courier"/>
              </a:rPr>
              <a:t> </a:t>
            </a:r>
            <a:r>
              <a:rPr lang="en-US" sz="2400">
                <a:solidFill>
                  <a:schemeClr val="dk2"/>
                </a:solidFill>
                <a:latin typeface="Courier"/>
                <a:ea typeface="Courier"/>
                <a:cs typeface="Courier"/>
                <a:sym typeface="Courier"/>
              </a:rPr>
              <a:t>?value</a:t>
            </a:r>
            <a:r>
              <a:rPr lang="en-US" sz="2400">
                <a:solidFill>
                  <a:schemeClr val="dk1"/>
                </a:solidFill>
                <a:latin typeface="Courier"/>
                <a:ea typeface="Courier"/>
                <a:cs typeface="Courier"/>
                <a:sym typeface="Courier"/>
              </a:rPr>
              <a:t> ;</a:t>
            </a:r>
            <a:endParaRPr/>
          </a:p>
          <a:p>
            <a:pPr marL="0" marR="0" lvl="0" indent="0" algn="l" rtl="0">
              <a:spcBef>
                <a:spcPts val="0"/>
              </a:spcBef>
              <a:spcAft>
                <a:spcPts val="0"/>
              </a:spcAft>
              <a:buNone/>
            </a:pP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wm:hasResult</a:t>
            </a:r>
            <a:r>
              <a:rPr lang="en-US" sz="2400">
                <a:solidFill>
                  <a:schemeClr val="dk1"/>
                </a:solidFill>
                <a:latin typeface="Courier"/>
                <a:ea typeface="Courier"/>
                <a:cs typeface="Courier"/>
                <a:sym typeface="Courier"/>
              </a:rPr>
              <a:t>/</a:t>
            </a:r>
            <a:r>
              <a:rPr lang="en-US" sz="2400">
                <a:solidFill>
                  <a:schemeClr val="accent6"/>
                </a:solidFill>
                <a:latin typeface="Courier"/>
                <a:ea typeface="Courier"/>
                <a:cs typeface="Courier"/>
                <a:sym typeface="Courier"/>
              </a:rPr>
              <a:t>top:hasUnitOfMeasure</a:t>
            </a:r>
            <a:r>
              <a:rPr lang="en-US" sz="2400">
                <a:solidFill>
                  <a:schemeClr val="dk1"/>
                </a:solidFill>
                <a:latin typeface="Courier"/>
                <a:ea typeface="Courier"/>
                <a:cs typeface="Courier"/>
                <a:sym typeface="Courier"/>
              </a:rPr>
              <a:t>/</a:t>
            </a:r>
            <a:r>
              <a:rPr lang="en-US" sz="2400">
                <a:solidFill>
                  <a:schemeClr val="accent6"/>
                </a:solidFill>
                <a:latin typeface="Courier"/>
                <a:ea typeface="Courier"/>
                <a:cs typeface="Courier"/>
                <a:sym typeface="Courier"/>
              </a:rPr>
              <a:t>top:name</a:t>
            </a:r>
            <a:r>
              <a:rPr lang="en-US" sz="2400">
                <a:solidFill>
                  <a:schemeClr val="dk1"/>
                </a:solidFill>
                <a:latin typeface="Courier"/>
                <a:ea typeface="Courier"/>
                <a:cs typeface="Courier"/>
                <a:sym typeface="Courier"/>
              </a:rPr>
              <a:t> </a:t>
            </a:r>
            <a:r>
              <a:rPr lang="en-US" sz="2400">
                <a:solidFill>
                  <a:schemeClr val="dk2"/>
                </a:solidFill>
                <a:latin typeface="Courier"/>
                <a:ea typeface="Courier"/>
                <a:cs typeface="Courier"/>
                <a:sym typeface="Courier"/>
              </a:rPr>
              <a:t>?unit</a:t>
            </a:r>
            <a:r>
              <a:rPr lang="en-US" sz="2400">
                <a:solidFill>
                  <a:schemeClr val="dk1"/>
                </a:solidFill>
                <a:latin typeface="Courier"/>
                <a:ea typeface="Courier"/>
                <a:cs typeface="Courier"/>
                <a:sym typeface="Courier"/>
              </a:rPr>
              <a:t> ;</a:t>
            </a:r>
            <a:endParaRPr/>
          </a:p>
          <a:p>
            <a:pPr marL="0" marR="0" lvl="0" indent="0" algn="l" rtl="0">
              <a:spcBef>
                <a:spcPts val="0"/>
              </a:spcBef>
              <a:spcAft>
                <a:spcPts val="0"/>
              </a:spcAft>
              <a:buNone/>
            </a:pP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emf:generationTime</a:t>
            </a:r>
            <a:r>
              <a:rPr lang="en-US" sz="2400">
                <a:solidFill>
                  <a:schemeClr val="dk1"/>
                </a:solidFill>
                <a:latin typeface="Courier"/>
                <a:ea typeface="Courier"/>
                <a:cs typeface="Courier"/>
                <a:sym typeface="Courier"/>
              </a:rPr>
              <a:t>/</a:t>
            </a:r>
            <a:r>
              <a:rPr lang="en-US" sz="2400">
                <a:solidFill>
                  <a:schemeClr val="accent6"/>
                </a:solidFill>
                <a:latin typeface="Courier"/>
                <a:ea typeface="Courier"/>
                <a:cs typeface="Courier"/>
                <a:sym typeface="Courier"/>
              </a:rPr>
              <a:t>top:time</a:t>
            </a:r>
            <a:r>
              <a:rPr lang="en-US" sz="2400">
                <a:solidFill>
                  <a:schemeClr val="dk1"/>
                </a:solidFill>
                <a:latin typeface="Courier"/>
                <a:ea typeface="Courier"/>
                <a:cs typeface="Courier"/>
                <a:sym typeface="Courier"/>
              </a:rPr>
              <a:t> </a:t>
            </a:r>
            <a:r>
              <a:rPr lang="en-US" sz="2400">
                <a:solidFill>
                  <a:schemeClr val="dk2"/>
                </a:solidFill>
                <a:latin typeface="Courier"/>
                <a:ea typeface="Courier"/>
                <a:cs typeface="Courier"/>
                <a:sym typeface="Courier"/>
              </a:rPr>
              <a:t>?time</a:t>
            </a:r>
            <a:r>
              <a:rPr lang="en-US" sz="2400">
                <a:solidFill>
                  <a:schemeClr val="dk1"/>
                </a:solidFill>
                <a:latin typeface="Courier"/>
                <a:ea typeface="Courier"/>
                <a:cs typeface="Courier"/>
                <a:sym typeface="Courier"/>
              </a:rPr>
              <a:t> .</a:t>
            </a:r>
            <a:endParaRPr/>
          </a:p>
          <a:p>
            <a:pPr marL="0" marR="0" lvl="0" indent="0" algn="l" rtl="0">
              <a:spcBef>
                <a:spcPts val="0"/>
              </a:spcBef>
              <a:spcAft>
                <a:spcPts val="0"/>
              </a:spcAft>
              <a:buNone/>
            </a:pPr>
            <a:r>
              <a:rPr lang="en-US" sz="2400">
                <a:solidFill>
                  <a:schemeClr val="dk1"/>
                </a:solidFill>
                <a:latin typeface="Courier"/>
                <a:ea typeface="Courier"/>
                <a:cs typeface="Courier"/>
                <a:sym typeface="Courier"/>
              </a:rPr>
              <a:t>}</a:t>
            </a: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ORDER BY</a:t>
            </a:r>
            <a:r>
              <a:rPr lang="en-US" sz="2400">
                <a:solidFill>
                  <a:schemeClr val="dk1"/>
                </a:solidFill>
                <a:latin typeface="Courier"/>
                <a:ea typeface="Courier"/>
                <a:cs typeface="Courier"/>
                <a:sym typeface="Courier"/>
              </a:rPr>
              <a:t> </a:t>
            </a:r>
            <a:r>
              <a:rPr lang="en-US" sz="2400">
                <a:solidFill>
                  <a:schemeClr val="dk2"/>
                </a:solidFill>
                <a:latin typeface="Courier"/>
                <a:ea typeface="Courier"/>
                <a:cs typeface="Courier"/>
                <a:sym typeface="Courier"/>
              </a:rPr>
              <a:t>?time</a:t>
            </a:r>
            <a:endParaRPr/>
          </a:p>
        </p:txBody>
      </p:sp>
      <p:sp>
        <p:nvSpPr>
          <p:cNvPr id="323" name="Google Shape;323;p18"/>
          <p:cNvSpPr txBox="1"/>
          <p:nvPr/>
        </p:nvSpPr>
        <p:spPr>
          <a:xfrm>
            <a:off x="0" y="8629432"/>
            <a:ext cx="15240001" cy="877741"/>
          </a:xfrm>
          <a:prstGeom prst="rect">
            <a:avLst/>
          </a:prstGeom>
          <a:noFill/>
          <a:ln>
            <a:noFill/>
          </a:ln>
        </p:spPr>
        <p:txBody>
          <a:bodyPr spcFirstLastPara="1" wrap="square" lIns="0" tIns="0" rIns="0" bIns="0" anchor="t" anchorCtr="0">
            <a:spAutoFit/>
          </a:bodyPr>
          <a:lstStyle/>
          <a:p>
            <a:pPr marL="0" marR="0" lvl="0" indent="0" algn="r" rtl="0">
              <a:lnSpc>
                <a:spcPct val="196500"/>
              </a:lnSpc>
              <a:spcBef>
                <a:spcPts val="0"/>
              </a:spcBef>
              <a:spcAft>
                <a:spcPts val="0"/>
              </a:spcAft>
              <a:buNone/>
            </a:pPr>
            <a:r>
              <a:rPr lang="en-US" sz="4000">
                <a:solidFill>
                  <a:srgbClr val="F8FBFD"/>
                </a:solidFill>
                <a:latin typeface="Arial"/>
                <a:ea typeface="Arial"/>
                <a:cs typeface="Arial"/>
                <a:sym typeface="Arial"/>
              </a:rPr>
              <a:t>Try it on https://lod.dati.lombardia.it/sparql</a:t>
            </a:r>
            <a:endParaRPr sz="4000">
              <a:solidFill>
                <a:srgbClr val="F8FBFD"/>
              </a:solidFill>
              <a:latin typeface="Arial"/>
              <a:ea typeface="Arial"/>
              <a:cs typeface="Arial"/>
              <a:sym typeface="Arial"/>
            </a:endParaRPr>
          </a:p>
        </p:txBody>
      </p:sp>
      <p:pic>
        <p:nvPicPr>
          <p:cNvPr id="324" name="Google Shape;324;p18"/>
          <p:cNvPicPr preferRelativeResize="0"/>
          <p:nvPr/>
        </p:nvPicPr>
        <p:blipFill rotWithShape="1">
          <a:blip r:embed="rId4">
            <a:alphaModFix/>
          </a:blip>
          <a:srcRect/>
          <a:stretch/>
        </p:blipFill>
        <p:spPr>
          <a:xfrm>
            <a:off x="15700018" y="8160048"/>
            <a:ext cx="2127964" cy="212796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1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71000"/>
            </a:blip>
            <a:stretch>
              <a:fillRect t="-9220" b="-9219"/>
            </a:stretch>
          </a:blipFill>
          <a:ln>
            <a:noFill/>
          </a:ln>
        </p:spPr>
      </p:sp>
      <p:sp>
        <p:nvSpPr>
          <p:cNvPr id="330" name="Google Shape;330;p19"/>
          <p:cNvSpPr/>
          <p:nvPr/>
        </p:nvSpPr>
        <p:spPr>
          <a:xfrm>
            <a:off x="1028699" y="20515"/>
            <a:ext cx="16230600" cy="1351647"/>
          </a:xfrm>
          <a:prstGeom prst="rect">
            <a:avLst/>
          </a:prstGeom>
          <a:solidFill>
            <a:srgbClr val="021D9B">
              <a:alpha val="8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1" name="Google Shape;331;p19"/>
          <p:cNvSpPr txBox="1"/>
          <p:nvPr/>
        </p:nvSpPr>
        <p:spPr>
          <a:xfrm>
            <a:off x="1207514" y="-161440"/>
            <a:ext cx="15000861" cy="1319144"/>
          </a:xfrm>
          <a:prstGeom prst="rect">
            <a:avLst/>
          </a:prstGeom>
          <a:noFill/>
          <a:ln>
            <a:noFill/>
          </a:ln>
        </p:spPr>
        <p:txBody>
          <a:bodyPr spcFirstLastPara="1" wrap="square" lIns="0" tIns="0" rIns="0" bIns="0" anchor="t" anchorCtr="0">
            <a:spAutoFit/>
          </a:bodyPr>
          <a:lstStyle/>
          <a:p>
            <a:pPr marL="0" marR="0" lvl="0" indent="0" algn="ctr" rtl="0">
              <a:lnSpc>
                <a:spcPct val="131974"/>
              </a:lnSpc>
              <a:spcBef>
                <a:spcPts val="0"/>
              </a:spcBef>
              <a:spcAft>
                <a:spcPts val="0"/>
              </a:spcAft>
              <a:buNone/>
            </a:pPr>
            <a:r>
              <a:rPr lang="en-US" sz="4000" dirty="0">
                <a:solidFill>
                  <a:schemeClr val="lt1"/>
                </a:solidFill>
                <a:latin typeface="Arial"/>
                <a:ea typeface="Arial"/>
                <a:cs typeface="Arial"/>
                <a:sym typeface="Arial"/>
              </a:rPr>
              <a:t>What is the concentration of reactive silicates observed for the lake </a:t>
            </a:r>
            <a:r>
              <a:rPr lang="en-US" sz="4000" dirty="0" err="1">
                <a:solidFill>
                  <a:schemeClr val="lt1"/>
                </a:solidFill>
                <a:latin typeface="Arial"/>
                <a:ea typeface="Arial"/>
                <a:cs typeface="Arial"/>
                <a:sym typeface="Arial"/>
              </a:rPr>
              <a:t>Endine</a:t>
            </a:r>
            <a:r>
              <a:rPr lang="en-US" sz="4000" dirty="0">
                <a:solidFill>
                  <a:schemeClr val="lt1"/>
                </a:solidFill>
                <a:latin typeface="Arial"/>
                <a:ea typeface="Arial"/>
                <a:cs typeface="Arial"/>
                <a:sym typeface="Arial"/>
              </a:rPr>
              <a:t>?</a:t>
            </a:r>
            <a:endParaRPr dirty="0"/>
          </a:p>
        </p:txBody>
      </p:sp>
      <p:pic>
        <p:nvPicPr>
          <p:cNvPr id="332" name="Google Shape;332;p19"/>
          <p:cNvPicPr preferRelativeResize="0"/>
          <p:nvPr/>
        </p:nvPicPr>
        <p:blipFill rotWithShape="1">
          <a:blip r:embed="rId4">
            <a:alphaModFix/>
          </a:blip>
          <a:srcRect/>
          <a:stretch/>
        </p:blipFill>
        <p:spPr>
          <a:xfrm>
            <a:off x="2079624" y="1372161"/>
            <a:ext cx="14128751" cy="8958213"/>
          </a:xfrm>
          <a:prstGeom prst="rect">
            <a:avLst/>
          </a:prstGeom>
          <a:solidFill>
            <a:srgbClr val="FAF3FF"/>
          </a:solid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6773" b="-16773"/>
            </a:stretch>
          </a:blipFill>
          <a:ln>
            <a:noFill/>
          </a:ln>
        </p:spPr>
      </p:sp>
      <p:sp>
        <p:nvSpPr>
          <p:cNvPr id="338" name="Google Shape;338;p20"/>
          <p:cNvSpPr/>
          <p:nvPr/>
        </p:nvSpPr>
        <p:spPr>
          <a:xfrm>
            <a:off x="0" y="1028700"/>
            <a:ext cx="18288000" cy="8229600"/>
          </a:xfrm>
          <a:prstGeom prst="rect">
            <a:avLst/>
          </a:prstGeom>
          <a:solidFill>
            <a:srgbClr val="021D9B">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0"/>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4">
              <a:alphaModFix/>
            </a:blip>
            <a:stretch>
              <a:fillRect/>
            </a:stretch>
          </a:blipFill>
          <a:ln>
            <a:noFill/>
          </a:ln>
        </p:spPr>
      </p:sp>
      <p:sp>
        <p:nvSpPr>
          <p:cNvPr id="340" name="Google Shape;340;p20"/>
          <p:cNvSpPr txBox="1"/>
          <p:nvPr/>
        </p:nvSpPr>
        <p:spPr>
          <a:xfrm>
            <a:off x="2260915" y="-84343"/>
            <a:ext cx="13766170" cy="973455"/>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None/>
            </a:pPr>
            <a:r>
              <a:rPr lang="en-US" sz="6000" dirty="0">
                <a:solidFill>
                  <a:srgbClr val="F8FBFD"/>
                </a:solidFill>
                <a:latin typeface="Arial"/>
                <a:ea typeface="Arial"/>
                <a:cs typeface="Arial"/>
                <a:sym typeface="Arial"/>
              </a:rPr>
              <a:t>Weather Monitoring ontology</a:t>
            </a:r>
            <a:endParaRPr dirty="0"/>
          </a:p>
        </p:txBody>
      </p:sp>
      <p:pic>
        <p:nvPicPr>
          <p:cNvPr id="341" name="Google Shape;341;p20"/>
          <p:cNvPicPr preferRelativeResize="0"/>
          <p:nvPr/>
        </p:nvPicPr>
        <p:blipFill rotWithShape="1">
          <a:blip r:embed="rId5">
            <a:alphaModFix/>
          </a:blip>
          <a:srcRect/>
          <a:stretch/>
        </p:blipFill>
        <p:spPr>
          <a:xfrm>
            <a:off x="2082485" y="1062111"/>
            <a:ext cx="13944600" cy="922488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71000"/>
            </a:blip>
            <a:stretch>
              <a:fillRect t="-9220" b="-9219"/>
            </a:stretch>
          </a:blipFill>
          <a:ln>
            <a:noFill/>
          </a:ln>
        </p:spPr>
      </p:sp>
      <p:sp>
        <p:nvSpPr>
          <p:cNvPr id="348" name="Google Shape;348;p21"/>
          <p:cNvSpPr/>
          <p:nvPr/>
        </p:nvSpPr>
        <p:spPr>
          <a:xfrm>
            <a:off x="1028699" y="20515"/>
            <a:ext cx="16230600" cy="1351647"/>
          </a:xfrm>
          <a:prstGeom prst="rect">
            <a:avLst/>
          </a:prstGeom>
          <a:solidFill>
            <a:srgbClr val="021D9B">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1"/>
          <p:cNvSpPr txBox="1"/>
          <p:nvPr/>
        </p:nvSpPr>
        <p:spPr>
          <a:xfrm>
            <a:off x="1371600" y="346936"/>
            <a:ext cx="15000861" cy="627672"/>
          </a:xfrm>
          <a:prstGeom prst="rect">
            <a:avLst/>
          </a:prstGeom>
          <a:noFill/>
          <a:ln>
            <a:noFill/>
          </a:ln>
        </p:spPr>
        <p:txBody>
          <a:bodyPr spcFirstLastPara="1" wrap="square" lIns="0" tIns="0" rIns="0" bIns="0" anchor="t" anchorCtr="0">
            <a:spAutoFit/>
          </a:bodyPr>
          <a:lstStyle/>
          <a:p>
            <a:pPr marL="0" marR="0" lvl="0" indent="0" algn="ctr" rtl="0">
              <a:lnSpc>
                <a:spcPct val="131974"/>
              </a:lnSpc>
              <a:spcBef>
                <a:spcPts val="0"/>
              </a:spcBef>
              <a:spcAft>
                <a:spcPts val="0"/>
              </a:spcAft>
              <a:buNone/>
            </a:pPr>
            <a:r>
              <a:rPr lang="en-US" sz="4000">
                <a:solidFill>
                  <a:schemeClr val="lt1"/>
                </a:solidFill>
                <a:latin typeface="Arial"/>
                <a:ea typeface="Arial"/>
                <a:cs typeface="Arial"/>
                <a:sym typeface="Arial"/>
              </a:rPr>
              <a:t>What are the observation generated by Sensor 15?</a:t>
            </a:r>
            <a:endParaRPr/>
          </a:p>
        </p:txBody>
      </p:sp>
      <p:sp>
        <p:nvSpPr>
          <p:cNvPr id="350" name="Google Shape;350;p21"/>
          <p:cNvSpPr txBox="1"/>
          <p:nvPr/>
        </p:nvSpPr>
        <p:spPr>
          <a:xfrm>
            <a:off x="32829" y="1408239"/>
            <a:ext cx="18255171" cy="6048898"/>
          </a:xfrm>
          <a:prstGeom prst="rect">
            <a:avLst/>
          </a:prstGeom>
          <a:solidFill>
            <a:srgbClr val="F9F4FF"/>
          </a:solidFill>
          <a:ln w="15875" cap="flat" cmpd="tri">
            <a:solidFill>
              <a:schemeClr val="accent6"/>
            </a:solidFill>
            <a:prstDash val="solid"/>
            <a:round/>
            <a:headEnd type="none" w="sm" len="sm"/>
            <a:tailEnd type="none" w="sm" len="sm"/>
          </a:ln>
        </p:spPr>
        <p:txBody>
          <a:bodyPr spcFirstLastPara="1" wrap="square" lIns="251975" tIns="251975" rIns="251975" bIns="251975" anchor="t" anchorCtr="0">
            <a:spAutoFit/>
          </a:bodyPr>
          <a:lstStyle/>
          <a:p>
            <a:pPr marL="0" marR="0" lvl="0" indent="0" algn="l" rtl="0">
              <a:spcBef>
                <a:spcPts val="0"/>
              </a:spcBef>
              <a:spcAft>
                <a:spcPts val="0"/>
              </a:spcAft>
              <a:buNone/>
            </a:pPr>
            <a:r>
              <a:rPr lang="en-US" sz="2400" b="1">
                <a:solidFill>
                  <a:schemeClr val="dk1"/>
                </a:solidFill>
                <a:latin typeface="Courier"/>
                <a:ea typeface="Courier"/>
                <a:cs typeface="Courier"/>
                <a:sym typeface="Courier"/>
              </a:rPr>
              <a:t>PREFIX</a:t>
            </a: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hydro:</a:t>
            </a:r>
            <a:r>
              <a:rPr lang="en-US" sz="2400">
                <a:solidFill>
                  <a:schemeClr val="dk1"/>
                </a:solidFill>
                <a:latin typeface="Courier"/>
                <a:ea typeface="Courier"/>
                <a:cs typeface="Courier"/>
                <a:sym typeface="Courier"/>
              </a:rPr>
              <a:t> </a:t>
            </a:r>
            <a:r>
              <a:rPr lang="en-US" sz="2400">
                <a:solidFill>
                  <a:srgbClr val="76923C"/>
                </a:solidFill>
                <a:latin typeface="Courier"/>
                <a:ea typeface="Courier"/>
                <a:cs typeface="Courier"/>
                <a:sym typeface="Courier"/>
              </a:rPr>
              <a:t>&lt;https://w3id.org/whow/onto/hydrography/&gt;</a:t>
            </a: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PREFIX</a:t>
            </a:r>
            <a:r>
              <a:rPr lang="en-US" sz="2400">
                <a:solidFill>
                  <a:schemeClr val="accent6"/>
                </a:solidFill>
                <a:latin typeface="Courier"/>
                <a:ea typeface="Courier"/>
                <a:cs typeface="Courier"/>
                <a:sym typeface="Courier"/>
              </a:rPr>
              <a:t> emf:</a:t>
            </a:r>
            <a:r>
              <a:rPr lang="en-US" sz="2400">
                <a:solidFill>
                  <a:schemeClr val="dk1"/>
                </a:solidFill>
                <a:latin typeface="Courier"/>
                <a:ea typeface="Courier"/>
                <a:cs typeface="Courier"/>
                <a:sym typeface="Courier"/>
              </a:rPr>
              <a:t> </a:t>
            </a:r>
            <a:r>
              <a:rPr lang="en-US" sz="2400">
                <a:solidFill>
                  <a:srgbClr val="76923C"/>
                </a:solidFill>
                <a:latin typeface="Courier"/>
                <a:ea typeface="Courier"/>
                <a:cs typeface="Courier"/>
                <a:sym typeface="Courier"/>
              </a:rPr>
              <a:t>&lt;https://w3id.org/italia/env/onto/inspire-mf/&gt;</a:t>
            </a: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PREFIX</a:t>
            </a: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top:</a:t>
            </a:r>
            <a:r>
              <a:rPr lang="en-US" sz="2400">
                <a:solidFill>
                  <a:schemeClr val="dk1"/>
                </a:solidFill>
                <a:latin typeface="Courier"/>
                <a:ea typeface="Courier"/>
                <a:cs typeface="Courier"/>
                <a:sym typeface="Courier"/>
              </a:rPr>
              <a:t> </a:t>
            </a:r>
            <a:r>
              <a:rPr lang="en-US" sz="2400">
                <a:solidFill>
                  <a:srgbClr val="76923C"/>
                </a:solidFill>
                <a:latin typeface="Courier"/>
                <a:ea typeface="Courier"/>
                <a:cs typeface="Courier"/>
                <a:sym typeface="Courier"/>
              </a:rPr>
              <a:t>&lt;https://w3id.org/italia/env/onto/top/&gt;</a:t>
            </a: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PREFIX</a:t>
            </a: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wh-mon:</a:t>
            </a:r>
            <a:r>
              <a:rPr lang="en-US" sz="2400">
                <a:solidFill>
                  <a:schemeClr val="dk1"/>
                </a:solidFill>
                <a:latin typeface="Courier"/>
                <a:ea typeface="Courier"/>
                <a:cs typeface="Courier"/>
                <a:sym typeface="Courier"/>
              </a:rPr>
              <a:t> </a:t>
            </a:r>
            <a:r>
              <a:rPr lang="en-US" sz="2400">
                <a:solidFill>
                  <a:srgbClr val="76923C"/>
                </a:solidFill>
                <a:latin typeface="Courier"/>
                <a:ea typeface="Courier"/>
                <a:cs typeface="Courier"/>
                <a:sym typeface="Courier"/>
              </a:rPr>
              <a:t>&lt;https://w3id.org/whow/onto/weather-monitoring/&gt;</a:t>
            </a: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PREFIX</a:t>
            </a: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sensor:</a:t>
            </a:r>
            <a:r>
              <a:rPr lang="en-US" sz="2400">
                <a:solidFill>
                  <a:schemeClr val="dk1"/>
                </a:solidFill>
                <a:latin typeface="Courier"/>
                <a:ea typeface="Courier"/>
                <a:cs typeface="Courier"/>
                <a:sym typeface="Courier"/>
              </a:rPr>
              <a:t> </a:t>
            </a:r>
            <a:r>
              <a:rPr lang="en-US" sz="2400">
                <a:solidFill>
                  <a:srgbClr val="76923C"/>
                </a:solidFill>
                <a:latin typeface="Courier"/>
                <a:ea typeface="Courier"/>
                <a:cs typeface="Courier"/>
                <a:sym typeface="Courier"/>
              </a:rPr>
              <a:t>&lt;https://w3id.org/italia/lombardia/data/weather-sensor&gt;</a:t>
            </a: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PREFIX</a:t>
            </a: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data-op:</a:t>
            </a:r>
            <a:r>
              <a:rPr lang="en-US" sz="2400">
                <a:solidFill>
                  <a:schemeClr val="dk1"/>
                </a:solidFill>
                <a:latin typeface="Courier"/>
                <a:ea typeface="Courier"/>
                <a:cs typeface="Courier"/>
                <a:sym typeface="Courier"/>
              </a:rPr>
              <a:t> </a:t>
            </a:r>
            <a:r>
              <a:rPr lang="en-US" sz="2400">
                <a:solidFill>
                  <a:srgbClr val="76923C"/>
                </a:solidFill>
                <a:latin typeface="Courier"/>
                <a:ea typeface="Courier"/>
                <a:cs typeface="Courier"/>
                <a:sym typeface="Courier"/>
              </a:rPr>
              <a:t>&lt;https://w3id.org/italia/lombardia/data/observable-properties&gt;</a:t>
            </a:r>
            <a:endParaRPr/>
          </a:p>
          <a:p>
            <a:pPr marL="0" marR="0" lvl="0" indent="0" algn="l" rtl="0">
              <a:spcBef>
                <a:spcPts val="0"/>
              </a:spcBef>
              <a:spcAft>
                <a:spcPts val="0"/>
              </a:spcAft>
              <a:buNone/>
            </a:pPr>
            <a:endParaRPr sz="2400">
              <a:solidFill>
                <a:schemeClr val="dk1"/>
              </a:solidFill>
              <a:latin typeface="Courier"/>
              <a:ea typeface="Courier"/>
              <a:cs typeface="Courier"/>
              <a:sym typeface="Courie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SELECT</a:t>
            </a:r>
            <a:r>
              <a:rPr lang="en-US" sz="2400">
                <a:solidFill>
                  <a:schemeClr val="dk1"/>
                </a:solidFill>
                <a:latin typeface="Courier"/>
                <a:ea typeface="Courier"/>
                <a:cs typeface="Courier"/>
                <a:sym typeface="Courier"/>
              </a:rPr>
              <a:t> </a:t>
            </a:r>
            <a:r>
              <a:rPr lang="en-US" sz="2400">
                <a:solidFill>
                  <a:srgbClr val="002060"/>
                </a:solidFill>
                <a:latin typeface="Courier"/>
                <a:ea typeface="Courier"/>
                <a:cs typeface="Courier"/>
                <a:sym typeface="Courier"/>
              </a:rPr>
              <a:t>?observation ?property ?feature ?time ?</a:t>
            </a:r>
            <a:r>
              <a:rPr lang="en-US" sz="2400">
                <a:solidFill>
                  <a:schemeClr val="dk2"/>
                </a:solidFill>
                <a:latin typeface="Courier"/>
                <a:ea typeface="Courier"/>
                <a:cs typeface="Courier"/>
                <a:sym typeface="Courier"/>
              </a:rPr>
              <a:t>value</a:t>
            </a:r>
            <a:endParaRPr sz="2400">
              <a:solidFill>
                <a:srgbClr val="002060"/>
              </a:solidFill>
              <a:latin typeface="Courier"/>
              <a:ea typeface="Courier"/>
              <a:cs typeface="Courier"/>
              <a:sym typeface="Courie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WHERE</a:t>
            </a:r>
            <a:r>
              <a:rPr lang="en-US" sz="2400">
                <a:solidFill>
                  <a:schemeClr val="dk1"/>
                </a:solidFill>
                <a:latin typeface="Courier"/>
                <a:ea typeface="Courier"/>
                <a:cs typeface="Courier"/>
                <a:sym typeface="Courier"/>
              </a:rPr>
              <a:t>{</a:t>
            </a:r>
            <a:endParaRPr/>
          </a:p>
          <a:p>
            <a:pPr marL="0" marR="0" lvl="0" indent="0" algn="l" rtl="0">
              <a:spcBef>
                <a:spcPts val="0"/>
              </a:spcBef>
              <a:spcAft>
                <a:spcPts val="0"/>
              </a:spcAft>
              <a:buNone/>
            </a:pPr>
            <a:r>
              <a:rPr lang="en-US" sz="2400">
                <a:solidFill>
                  <a:schemeClr val="dk1"/>
                </a:solidFill>
                <a:latin typeface="Courier"/>
                <a:ea typeface="Courier"/>
                <a:cs typeface="Courier"/>
                <a:sym typeface="Courier"/>
              </a:rPr>
              <a:t> ?observation </a:t>
            </a:r>
            <a:r>
              <a:rPr lang="en-US" sz="2400">
                <a:solidFill>
                  <a:schemeClr val="accent6"/>
                </a:solidFill>
                <a:latin typeface="Courier"/>
                <a:ea typeface="Courier"/>
                <a:cs typeface="Courier"/>
                <a:sym typeface="Courier"/>
              </a:rPr>
              <a:t>wh-mon:isObservationMadeBySensor </a:t>
            </a:r>
            <a:r>
              <a:rPr lang="en-US" sz="2400">
                <a:solidFill>
                  <a:schemeClr val="dk1"/>
                </a:solidFill>
                <a:latin typeface="Courier"/>
                <a:ea typeface="Courier"/>
                <a:cs typeface="Courier"/>
                <a:sym typeface="Courier"/>
              </a:rPr>
              <a:t>sensor:15 ;</a:t>
            </a:r>
            <a:endParaRPr sz="2400">
              <a:solidFill>
                <a:schemeClr val="accent6"/>
              </a:solidFill>
              <a:latin typeface="Courier"/>
              <a:ea typeface="Courier"/>
              <a:cs typeface="Courier"/>
              <a:sym typeface="Courier"/>
            </a:endParaRPr>
          </a:p>
          <a:p>
            <a:pPr marL="0" marR="0" lvl="0" indent="0" algn="l" rtl="0">
              <a:spcBef>
                <a:spcPts val="0"/>
              </a:spcBef>
              <a:spcAft>
                <a:spcPts val="0"/>
              </a:spcAft>
              <a:buNone/>
            </a:pP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 wh-mon:hasObservedWeatherProperty</a:t>
            </a:r>
            <a:r>
              <a:rPr lang="en-US" sz="2400">
                <a:solidFill>
                  <a:schemeClr val="dk1"/>
                </a:solidFill>
                <a:latin typeface="Courier"/>
                <a:ea typeface="Courier"/>
                <a:cs typeface="Courier"/>
                <a:sym typeface="Courier"/>
              </a:rPr>
              <a:t> </a:t>
            </a:r>
            <a:r>
              <a:rPr lang="en-US" sz="2400">
                <a:solidFill>
                  <a:srgbClr val="002060"/>
                </a:solidFill>
                <a:latin typeface="Courier"/>
                <a:ea typeface="Courier"/>
                <a:cs typeface="Courier"/>
                <a:sym typeface="Courier"/>
              </a:rPr>
              <a:t>?property </a:t>
            </a:r>
            <a:r>
              <a:rPr lang="en-US" sz="2400">
                <a:solidFill>
                  <a:schemeClr val="dk1"/>
                </a:solidFill>
                <a:latin typeface="Courier"/>
                <a:ea typeface="Courier"/>
                <a:cs typeface="Courier"/>
                <a:sym typeface="Courier"/>
              </a:rPr>
              <a:t>;</a:t>
            </a:r>
            <a:endParaRPr/>
          </a:p>
          <a:p>
            <a:pPr marL="0" marR="0" lvl="0" indent="0" algn="l" rtl="0">
              <a:spcBef>
                <a:spcPts val="0"/>
              </a:spcBef>
              <a:spcAft>
                <a:spcPts val="0"/>
              </a:spcAft>
              <a:buNone/>
            </a:pPr>
            <a:r>
              <a:rPr lang="en-US" sz="2400">
                <a:solidFill>
                  <a:schemeClr val="dk1"/>
                </a:solidFill>
                <a:latin typeface="Courier"/>
                <a:ea typeface="Courier"/>
                <a:cs typeface="Courier"/>
                <a:sym typeface="Courier"/>
              </a:rPr>
              <a:t>         </a:t>
            </a:r>
            <a:r>
              <a:rPr lang="en-US" sz="2400">
                <a:solidFill>
                  <a:schemeClr val="accent6"/>
                </a:solidFill>
                <a:latin typeface="Courier"/>
                <a:ea typeface="Courier"/>
                <a:cs typeface="Courier"/>
                <a:sym typeface="Courier"/>
              </a:rPr>
              <a:t>wh-mon:hasFeatureOfInterest</a:t>
            </a:r>
            <a:r>
              <a:rPr lang="en-US" sz="2400">
                <a:solidFill>
                  <a:schemeClr val="dk1"/>
                </a:solidFill>
                <a:latin typeface="Courier"/>
                <a:ea typeface="Courier"/>
                <a:cs typeface="Courier"/>
                <a:sym typeface="Courier"/>
              </a:rPr>
              <a:t> </a:t>
            </a:r>
            <a:r>
              <a:rPr lang="en-US" sz="2400">
                <a:solidFill>
                  <a:srgbClr val="002060"/>
                </a:solidFill>
                <a:latin typeface="Courier"/>
                <a:ea typeface="Courier"/>
                <a:cs typeface="Courier"/>
                <a:sym typeface="Courier"/>
              </a:rPr>
              <a:t>?feature </a:t>
            </a:r>
            <a:r>
              <a:rPr lang="en-US" sz="2400">
                <a:solidFill>
                  <a:schemeClr val="dk1"/>
                </a:solidFill>
                <a:latin typeface="Courier"/>
                <a:ea typeface="Courier"/>
                <a:cs typeface="Courier"/>
                <a:sym typeface="Courier"/>
              </a:rPr>
              <a:t>;</a:t>
            </a:r>
            <a:endParaRPr/>
          </a:p>
          <a:p>
            <a:pPr marL="0" marR="0" lvl="0" indent="0" algn="l" rtl="0">
              <a:spcBef>
                <a:spcPts val="0"/>
              </a:spcBef>
              <a:spcAft>
                <a:spcPts val="0"/>
              </a:spcAft>
              <a:buNone/>
            </a:pPr>
            <a:r>
              <a:rPr lang="en-US" sz="2400">
                <a:solidFill>
                  <a:schemeClr val="accent6"/>
                </a:solidFill>
                <a:latin typeface="Courier"/>
                <a:ea typeface="Courier"/>
                <a:cs typeface="Courier"/>
                <a:sym typeface="Courier"/>
              </a:rPr>
              <a:t>         wh-mon:hasResultTime </a:t>
            </a:r>
            <a:r>
              <a:rPr lang="en-US" sz="2400">
                <a:solidFill>
                  <a:srgbClr val="002060"/>
                </a:solidFill>
                <a:latin typeface="Courier"/>
                <a:ea typeface="Courier"/>
                <a:cs typeface="Courier"/>
                <a:sym typeface="Courier"/>
              </a:rPr>
              <a:t>?time </a:t>
            </a:r>
            <a:r>
              <a:rPr lang="en-US" sz="2400">
                <a:solidFill>
                  <a:schemeClr val="dk1"/>
                </a:solidFill>
                <a:latin typeface="Courier"/>
                <a:ea typeface="Courier"/>
                <a:cs typeface="Courier"/>
                <a:sym typeface="Courier"/>
              </a:rPr>
              <a:t>;</a:t>
            </a:r>
            <a:endParaRPr/>
          </a:p>
          <a:p>
            <a:pPr marL="0" marR="0" lvl="0" indent="0" algn="l" rtl="0">
              <a:spcBef>
                <a:spcPts val="0"/>
              </a:spcBef>
              <a:spcAft>
                <a:spcPts val="0"/>
              </a:spcAft>
              <a:buNone/>
            </a:pPr>
            <a:r>
              <a:rPr lang="en-US" sz="2400">
                <a:solidFill>
                  <a:schemeClr val="accent6"/>
                </a:solidFill>
                <a:latin typeface="Courier"/>
                <a:ea typeface="Courier"/>
                <a:cs typeface="Courier"/>
                <a:sym typeface="Courier"/>
              </a:rPr>
              <a:t>         ispra-emf:hasObservationValue</a:t>
            </a:r>
            <a:r>
              <a:rPr lang="en-US" sz="2400">
                <a:solidFill>
                  <a:schemeClr val="dk1"/>
                </a:solidFill>
                <a:latin typeface="Courier"/>
                <a:ea typeface="Courier"/>
                <a:cs typeface="Courier"/>
                <a:sym typeface="Courier"/>
              </a:rPr>
              <a:t> </a:t>
            </a:r>
            <a:r>
              <a:rPr lang="en-US" sz="2400">
                <a:solidFill>
                  <a:schemeClr val="dk2"/>
                </a:solidFill>
                <a:latin typeface="Courier"/>
                <a:ea typeface="Courier"/>
                <a:cs typeface="Courier"/>
                <a:sym typeface="Courier"/>
              </a:rPr>
              <a:t>?value </a:t>
            </a:r>
            <a:r>
              <a:rPr lang="en-US" sz="2400">
                <a:solidFill>
                  <a:schemeClr val="dk1"/>
                </a:solidFill>
                <a:latin typeface="Courier"/>
                <a:ea typeface="Courier"/>
                <a:cs typeface="Courier"/>
                <a:sym typeface="Courier"/>
              </a:rPr>
              <a:t>.</a:t>
            </a:r>
            <a:endParaRPr/>
          </a:p>
          <a:p>
            <a:pPr marL="0" marR="0" lvl="0" indent="0" algn="l" rtl="0">
              <a:spcBef>
                <a:spcPts val="0"/>
              </a:spcBef>
              <a:spcAft>
                <a:spcPts val="0"/>
              </a:spcAft>
              <a:buNone/>
            </a:pPr>
            <a:r>
              <a:rPr lang="en-US" sz="2400">
                <a:solidFill>
                  <a:schemeClr val="dk1"/>
                </a:solidFill>
                <a:latin typeface="Courier"/>
                <a:ea typeface="Courier"/>
                <a:cs typeface="Courier"/>
                <a:sym typeface="Courier"/>
              </a:rPr>
              <a:t>}</a:t>
            </a:r>
            <a:endParaRPr sz="2400">
              <a:solidFill>
                <a:schemeClr val="dk2"/>
              </a:solidFill>
              <a:latin typeface="Courier"/>
              <a:ea typeface="Courier"/>
              <a:cs typeface="Courier"/>
              <a:sym typeface="Courier"/>
            </a:endParaRPr>
          </a:p>
        </p:txBody>
      </p:sp>
      <p:sp>
        <p:nvSpPr>
          <p:cNvPr id="351" name="Google Shape;351;p21"/>
          <p:cNvSpPr txBox="1"/>
          <p:nvPr/>
        </p:nvSpPr>
        <p:spPr>
          <a:xfrm>
            <a:off x="0" y="8629432"/>
            <a:ext cx="15240001" cy="877741"/>
          </a:xfrm>
          <a:prstGeom prst="rect">
            <a:avLst/>
          </a:prstGeom>
          <a:noFill/>
          <a:ln>
            <a:noFill/>
          </a:ln>
        </p:spPr>
        <p:txBody>
          <a:bodyPr spcFirstLastPara="1" wrap="square" lIns="0" tIns="0" rIns="0" bIns="0" anchor="t" anchorCtr="0">
            <a:spAutoFit/>
          </a:bodyPr>
          <a:lstStyle/>
          <a:p>
            <a:pPr marL="0" marR="0" lvl="0" indent="0" algn="r" rtl="0">
              <a:lnSpc>
                <a:spcPct val="196500"/>
              </a:lnSpc>
              <a:spcBef>
                <a:spcPts val="0"/>
              </a:spcBef>
              <a:spcAft>
                <a:spcPts val="0"/>
              </a:spcAft>
              <a:buNone/>
            </a:pPr>
            <a:r>
              <a:rPr lang="en-US" sz="4000">
                <a:solidFill>
                  <a:srgbClr val="F8FBFD"/>
                </a:solidFill>
                <a:latin typeface="Arial"/>
                <a:ea typeface="Arial"/>
                <a:cs typeface="Arial"/>
                <a:sym typeface="Arial"/>
              </a:rPr>
              <a:t>Try it on https://lod.dati.lombardia.it/sparql</a:t>
            </a:r>
            <a:endParaRPr sz="4000">
              <a:solidFill>
                <a:srgbClr val="F8FBFD"/>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71000"/>
            </a:blip>
            <a:stretch>
              <a:fillRect t="-9220" b="-9219"/>
            </a:stretch>
          </a:blipFill>
          <a:ln>
            <a:noFill/>
          </a:ln>
        </p:spPr>
      </p:sp>
      <p:sp>
        <p:nvSpPr>
          <p:cNvPr id="357" name="Google Shape;357;p22"/>
          <p:cNvSpPr/>
          <p:nvPr/>
        </p:nvSpPr>
        <p:spPr>
          <a:xfrm>
            <a:off x="1028699" y="20515"/>
            <a:ext cx="16230600" cy="1351647"/>
          </a:xfrm>
          <a:prstGeom prst="rect">
            <a:avLst/>
          </a:prstGeom>
          <a:solidFill>
            <a:srgbClr val="021D9B">
              <a:alpha val="8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 name="Google Shape;358;p22"/>
          <p:cNvSpPr txBox="1"/>
          <p:nvPr/>
        </p:nvSpPr>
        <p:spPr>
          <a:xfrm>
            <a:off x="1643567" y="382502"/>
            <a:ext cx="15000861" cy="627672"/>
          </a:xfrm>
          <a:prstGeom prst="rect">
            <a:avLst/>
          </a:prstGeom>
          <a:noFill/>
          <a:ln>
            <a:noFill/>
          </a:ln>
        </p:spPr>
        <p:txBody>
          <a:bodyPr spcFirstLastPara="1" wrap="square" lIns="0" tIns="0" rIns="0" bIns="0" anchor="t" anchorCtr="0">
            <a:spAutoFit/>
          </a:bodyPr>
          <a:lstStyle/>
          <a:p>
            <a:pPr marL="0" marR="0" lvl="0" indent="0" algn="ctr" rtl="0">
              <a:lnSpc>
                <a:spcPct val="131974"/>
              </a:lnSpc>
              <a:spcBef>
                <a:spcPts val="0"/>
              </a:spcBef>
              <a:spcAft>
                <a:spcPts val="0"/>
              </a:spcAft>
              <a:buNone/>
            </a:pPr>
            <a:r>
              <a:rPr lang="en-US" sz="4000">
                <a:solidFill>
                  <a:schemeClr val="lt1"/>
                </a:solidFill>
                <a:latin typeface="Arial"/>
                <a:ea typeface="Arial"/>
                <a:cs typeface="Arial"/>
                <a:sym typeface="Arial"/>
              </a:rPr>
              <a:t>What are the observation generated by Sensor 15?</a:t>
            </a:r>
            <a:endParaRPr/>
          </a:p>
        </p:txBody>
      </p:sp>
      <p:pic>
        <p:nvPicPr>
          <p:cNvPr id="359" name="Google Shape;359;p22"/>
          <p:cNvPicPr preferRelativeResize="0"/>
          <p:nvPr/>
        </p:nvPicPr>
        <p:blipFill rotWithShape="1">
          <a:blip r:embed="rId4">
            <a:alphaModFix/>
          </a:blip>
          <a:srcRect/>
          <a:stretch/>
        </p:blipFill>
        <p:spPr>
          <a:xfrm>
            <a:off x="2647948" y="1385701"/>
            <a:ext cx="12992101" cy="8939399"/>
          </a:xfrm>
          <a:prstGeom prst="rect">
            <a:avLst/>
          </a:prstGeom>
          <a:solidFill>
            <a:srgbClr val="FBF4FF"/>
          </a:solid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6773" b="-16773"/>
            </a:stretch>
          </a:blipFill>
          <a:ln>
            <a:noFill/>
          </a:ln>
        </p:spPr>
      </p:sp>
      <p:sp>
        <p:nvSpPr>
          <p:cNvPr id="365" name="Google Shape;365;p23"/>
          <p:cNvSpPr/>
          <p:nvPr/>
        </p:nvSpPr>
        <p:spPr>
          <a:xfrm>
            <a:off x="0" y="1028700"/>
            <a:ext cx="18288000" cy="8229600"/>
          </a:xfrm>
          <a:prstGeom prst="rect">
            <a:avLst/>
          </a:prstGeom>
          <a:solidFill>
            <a:srgbClr val="021D9B">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4">
              <a:alphaModFix/>
            </a:blip>
            <a:stretch>
              <a:fillRect/>
            </a:stretch>
          </a:blipFill>
          <a:ln>
            <a:noFill/>
          </a:ln>
        </p:spPr>
      </p:sp>
      <p:sp>
        <p:nvSpPr>
          <p:cNvPr id="367" name="Google Shape;367;p23"/>
          <p:cNvSpPr txBox="1"/>
          <p:nvPr/>
        </p:nvSpPr>
        <p:spPr>
          <a:xfrm>
            <a:off x="2260915" y="-24584"/>
            <a:ext cx="13766170" cy="973455"/>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None/>
            </a:pPr>
            <a:r>
              <a:rPr lang="en-US" sz="6000">
                <a:solidFill>
                  <a:srgbClr val="F8FBFD"/>
                </a:solidFill>
                <a:latin typeface="Arial"/>
                <a:ea typeface="Arial"/>
                <a:cs typeface="Arial"/>
                <a:sym typeface="Arial"/>
              </a:rPr>
              <a:t>Health Monitoring ontology</a:t>
            </a:r>
            <a:endParaRPr/>
          </a:p>
        </p:txBody>
      </p:sp>
      <p:pic>
        <p:nvPicPr>
          <p:cNvPr id="368" name="Google Shape;368;p23"/>
          <p:cNvPicPr preferRelativeResize="0"/>
          <p:nvPr/>
        </p:nvPicPr>
        <p:blipFill rotWithShape="1">
          <a:blip r:embed="rId5">
            <a:alphaModFix/>
          </a:blip>
          <a:srcRect/>
          <a:stretch/>
        </p:blipFill>
        <p:spPr>
          <a:xfrm>
            <a:off x="1381125" y="1098662"/>
            <a:ext cx="15525750" cy="922643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71000"/>
            </a:blip>
            <a:stretch>
              <a:fillRect t="-9220" b="-9219"/>
            </a:stretch>
          </a:blipFill>
          <a:ln>
            <a:noFill/>
          </a:ln>
        </p:spPr>
      </p:sp>
      <p:sp>
        <p:nvSpPr>
          <p:cNvPr id="375" name="Google Shape;375;p24"/>
          <p:cNvSpPr/>
          <p:nvPr/>
        </p:nvSpPr>
        <p:spPr>
          <a:xfrm>
            <a:off x="1028699" y="20515"/>
            <a:ext cx="16230600" cy="1351647"/>
          </a:xfrm>
          <a:prstGeom prst="rect">
            <a:avLst/>
          </a:prstGeom>
          <a:solidFill>
            <a:srgbClr val="021D9B">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4"/>
          <p:cNvSpPr txBox="1"/>
          <p:nvPr/>
        </p:nvSpPr>
        <p:spPr>
          <a:xfrm>
            <a:off x="1371600" y="-140455"/>
            <a:ext cx="15000861" cy="1307346"/>
          </a:xfrm>
          <a:prstGeom prst="rect">
            <a:avLst/>
          </a:prstGeom>
          <a:noFill/>
          <a:ln>
            <a:noFill/>
          </a:ln>
        </p:spPr>
        <p:txBody>
          <a:bodyPr spcFirstLastPara="1" wrap="square" lIns="0" tIns="0" rIns="0" bIns="0" anchor="t" anchorCtr="0">
            <a:spAutoFit/>
          </a:bodyPr>
          <a:lstStyle/>
          <a:p>
            <a:pPr marL="0" marR="0" lvl="0" indent="0" algn="ctr" rtl="0">
              <a:lnSpc>
                <a:spcPct val="150828"/>
              </a:lnSpc>
              <a:spcBef>
                <a:spcPts val="0"/>
              </a:spcBef>
              <a:spcAft>
                <a:spcPts val="0"/>
              </a:spcAft>
              <a:buNone/>
            </a:pPr>
            <a:r>
              <a:rPr lang="en-US" sz="3500" dirty="0">
                <a:solidFill>
                  <a:schemeClr val="lt1"/>
                </a:solidFill>
                <a:latin typeface="Arial"/>
                <a:ea typeface="Arial"/>
                <a:cs typeface="Arial"/>
                <a:sym typeface="Arial"/>
              </a:rPr>
              <a:t>What is the average number of accesses recorded by Hospital </a:t>
            </a:r>
            <a:r>
              <a:rPr lang="en-US" sz="3500" dirty="0" err="1">
                <a:solidFill>
                  <a:schemeClr val="lt1"/>
                </a:solidFill>
                <a:latin typeface="Arial"/>
                <a:ea typeface="Arial"/>
                <a:cs typeface="Arial"/>
                <a:sym typeface="Arial"/>
              </a:rPr>
              <a:t>Macchi</a:t>
            </a:r>
            <a:r>
              <a:rPr lang="en-US" sz="3500" dirty="0">
                <a:solidFill>
                  <a:schemeClr val="lt1"/>
                </a:solidFill>
                <a:latin typeface="Arial"/>
                <a:ea typeface="Arial"/>
                <a:cs typeface="Arial"/>
                <a:sym typeface="Arial"/>
              </a:rPr>
              <a:t> during 2016 for digestive tract diseases?</a:t>
            </a:r>
            <a:endParaRPr dirty="0"/>
          </a:p>
        </p:txBody>
      </p:sp>
      <p:sp>
        <p:nvSpPr>
          <p:cNvPr id="377" name="Google Shape;377;p24"/>
          <p:cNvSpPr txBox="1"/>
          <p:nvPr/>
        </p:nvSpPr>
        <p:spPr>
          <a:xfrm>
            <a:off x="32829" y="1408239"/>
            <a:ext cx="18255171" cy="6048898"/>
          </a:xfrm>
          <a:prstGeom prst="rect">
            <a:avLst/>
          </a:prstGeom>
          <a:solidFill>
            <a:srgbClr val="F9F4FF"/>
          </a:solidFill>
          <a:ln w="15875" cap="flat" cmpd="tri">
            <a:solidFill>
              <a:schemeClr val="accent6"/>
            </a:solidFill>
            <a:prstDash val="solid"/>
            <a:round/>
            <a:headEnd type="none" w="sm" len="sm"/>
            <a:tailEnd type="none" w="sm" len="sm"/>
          </a:ln>
        </p:spPr>
        <p:txBody>
          <a:bodyPr spcFirstLastPara="1" wrap="square" lIns="251975" tIns="251975" rIns="251975" bIns="251975" anchor="t" anchorCtr="0">
            <a:spAutoFit/>
          </a:bodyPr>
          <a:lstStyle/>
          <a:p>
            <a:pPr marL="0" marR="0" lvl="0" indent="0" algn="l" rtl="0">
              <a:spcBef>
                <a:spcPts val="0"/>
              </a:spcBef>
              <a:spcAft>
                <a:spcPts val="0"/>
              </a:spcAft>
              <a:buNone/>
            </a:pPr>
            <a:r>
              <a:rPr lang="en-US" sz="2400" b="1">
                <a:solidFill>
                  <a:schemeClr val="dk1"/>
                </a:solidFill>
                <a:latin typeface="Courier"/>
                <a:ea typeface="Courier"/>
                <a:cs typeface="Courier"/>
                <a:sym typeface="Courier"/>
              </a:rPr>
              <a:t>PREFIX</a:t>
            </a:r>
            <a:r>
              <a:rPr lang="en-US" sz="2400">
                <a:solidFill>
                  <a:schemeClr val="dk2"/>
                </a:solidFill>
                <a:latin typeface="Courier"/>
                <a:ea typeface="Courier"/>
                <a:cs typeface="Courier"/>
                <a:sym typeface="Courier"/>
              </a:rPr>
              <a:t> </a:t>
            </a:r>
            <a:r>
              <a:rPr lang="en-US" sz="2400">
                <a:solidFill>
                  <a:schemeClr val="accent6"/>
                </a:solidFill>
                <a:latin typeface="Courier"/>
                <a:ea typeface="Courier"/>
                <a:cs typeface="Courier"/>
                <a:sym typeface="Courier"/>
              </a:rPr>
              <a:t>ispra-top:</a:t>
            </a:r>
            <a:r>
              <a:rPr lang="en-US" sz="2400">
                <a:solidFill>
                  <a:schemeClr val="dk2"/>
                </a:solidFill>
                <a:latin typeface="Courier"/>
                <a:ea typeface="Courier"/>
                <a:cs typeface="Courier"/>
                <a:sym typeface="Courier"/>
              </a:rPr>
              <a:t> </a:t>
            </a:r>
            <a:r>
              <a:rPr lang="en-US" sz="2400">
                <a:solidFill>
                  <a:srgbClr val="4F6128"/>
                </a:solidFill>
                <a:latin typeface="Courier"/>
                <a:ea typeface="Courier"/>
                <a:cs typeface="Courier"/>
                <a:sym typeface="Courier"/>
              </a:rPr>
              <a:t>&lt;https://w3id.org/italia/env/onto/top/&gt;</a:t>
            </a: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PREFIX</a:t>
            </a:r>
            <a:r>
              <a:rPr lang="en-US" sz="2400">
                <a:solidFill>
                  <a:schemeClr val="dk2"/>
                </a:solidFill>
                <a:latin typeface="Courier"/>
                <a:ea typeface="Courier"/>
                <a:cs typeface="Courier"/>
                <a:sym typeface="Courier"/>
              </a:rPr>
              <a:t> </a:t>
            </a:r>
            <a:r>
              <a:rPr lang="en-US" sz="2400">
                <a:solidFill>
                  <a:schemeClr val="accent6"/>
                </a:solidFill>
                <a:latin typeface="Courier"/>
                <a:ea typeface="Courier"/>
                <a:cs typeface="Courier"/>
                <a:sym typeface="Courier"/>
              </a:rPr>
              <a:t>hm:</a:t>
            </a:r>
            <a:r>
              <a:rPr lang="en-US" sz="2400">
                <a:solidFill>
                  <a:schemeClr val="dk2"/>
                </a:solidFill>
                <a:latin typeface="Courier"/>
                <a:ea typeface="Courier"/>
                <a:cs typeface="Courier"/>
                <a:sym typeface="Courier"/>
              </a:rPr>
              <a:t> </a:t>
            </a:r>
            <a:r>
              <a:rPr lang="en-US" sz="2400">
                <a:solidFill>
                  <a:srgbClr val="4F6128"/>
                </a:solidFill>
                <a:latin typeface="Courier"/>
                <a:ea typeface="Courier"/>
                <a:cs typeface="Courier"/>
                <a:sym typeface="Courier"/>
              </a:rPr>
              <a:t>&lt;https://w3id.org/whow/onto/health-monitoring/&gt;</a:t>
            </a: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PREFIX</a:t>
            </a:r>
            <a:r>
              <a:rPr lang="en-US" sz="2400">
                <a:solidFill>
                  <a:schemeClr val="dk2"/>
                </a:solidFill>
                <a:latin typeface="Courier"/>
                <a:ea typeface="Courier"/>
                <a:cs typeface="Courier"/>
                <a:sym typeface="Courier"/>
              </a:rPr>
              <a:t> </a:t>
            </a:r>
            <a:r>
              <a:rPr lang="en-US" sz="2400">
                <a:solidFill>
                  <a:schemeClr val="accent6"/>
                </a:solidFill>
                <a:latin typeface="Courier"/>
                <a:ea typeface="Courier"/>
                <a:cs typeface="Courier"/>
                <a:sym typeface="Courier"/>
              </a:rPr>
              <a:t>indicator:</a:t>
            </a:r>
            <a:r>
              <a:rPr lang="en-US" sz="2400">
                <a:solidFill>
                  <a:schemeClr val="dk2"/>
                </a:solidFill>
                <a:latin typeface="Courier"/>
                <a:ea typeface="Courier"/>
                <a:cs typeface="Courier"/>
                <a:sym typeface="Courier"/>
              </a:rPr>
              <a:t> </a:t>
            </a:r>
            <a:r>
              <a:rPr lang="en-US" sz="2400">
                <a:solidFill>
                  <a:srgbClr val="4F6128"/>
                </a:solidFill>
                <a:latin typeface="Courier"/>
                <a:ea typeface="Courier"/>
                <a:cs typeface="Courier"/>
                <a:sym typeface="Courier"/>
              </a:rPr>
              <a:t>&lt;https://w3id.org/italia/lombardia/data/indicator/&gt;</a:t>
            </a: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PREFIX</a:t>
            </a:r>
            <a:r>
              <a:rPr lang="en-US" sz="2400">
                <a:solidFill>
                  <a:schemeClr val="dk2"/>
                </a:solidFill>
                <a:latin typeface="Courier"/>
                <a:ea typeface="Courier"/>
                <a:cs typeface="Courier"/>
                <a:sym typeface="Courier"/>
              </a:rPr>
              <a:t> </a:t>
            </a:r>
            <a:r>
              <a:rPr lang="en-US" sz="2400">
                <a:solidFill>
                  <a:schemeClr val="accent6"/>
                </a:solidFill>
                <a:latin typeface="Courier"/>
                <a:ea typeface="Courier"/>
                <a:cs typeface="Courier"/>
                <a:sym typeface="Courier"/>
              </a:rPr>
              <a:t>org:</a:t>
            </a:r>
            <a:r>
              <a:rPr lang="en-US" sz="2400">
                <a:solidFill>
                  <a:schemeClr val="dk2"/>
                </a:solidFill>
                <a:latin typeface="Courier"/>
                <a:ea typeface="Courier"/>
                <a:cs typeface="Courier"/>
                <a:sym typeface="Courier"/>
              </a:rPr>
              <a:t> </a:t>
            </a:r>
            <a:r>
              <a:rPr lang="en-US" sz="2400">
                <a:solidFill>
                  <a:srgbClr val="4F6128"/>
                </a:solidFill>
                <a:latin typeface="Courier"/>
                <a:ea typeface="Courier"/>
                <a:cs typeface="Courier"/>
                <a:sym typeface="Courier"/>
              </a:rPr>
              <a:t>&lt;https://w3id.org/italia/lombardia/data/inpatient-facility/&gt;</a:t>
            </a:r>
            <a:endParaRPr/>
          </a:p>
          <a:p>
            <a:pPr marL="0" marR="0" lvl="0" indent="0" algn="l" rtl="0">
              <a:spcBef>
                <a:spcPts val="0"/>
              </a:spcBef>
              <a:spcAft>
                <a:spcPts val="0"/>
              </a:spcAft>
              <a:buNone/>
            </a:pPr>
            <a:r>
              <a:rPr lang="en-US" sz="2400" b="1">
                <a:solidFill>
                  <a:schemeClr val="dk2"/>
                </a:solidFill>
                <a:latin typeface="Courier"/>
                <a:ea typeface="Courier"/>
                <a:cs typeface="Courier"/>
                <a:sym typeface="Courier"/>
              </a:rPr>
              <a:t>PREFIX</a:t>
            </a:r>
            <a:r>
              <a:rPr lang="en-US" sz="2400">
                <a:solidFill>
                  <a:schemeClr val="dk2"/>
                </a:solidFill>
                <a:latin typeface="Courier"/>
                <a:ea typeface="Courier"/>
                <a:cs typeface="Courier"/>
                <a:sym typeface="Courier"/>
              </a:rPr>
              <a:t> </a:t>
            </a:r>
            <a:r>
              <a:rPr lang="en-US" sz="2400">
                <a:solidFill>
                  <a:schemeClr val="accent6"/>
                </a:solidFill>
                <a:latin typeface="Courier"/>
                <a:ea typeface="Courier"/>
                <a:cs typeface="Courier"/>
                <a:sym typeface="Courier"/>
              </a:rPr>
              <a:t>disease:</a:t>
            </a:r>
            <a:r>
              <a:rPr lang="en-US" sz="2400">
                <a:solidFill>
                  <a:schemeClr val="dk2"/>
                </a:solidFill>
                <a:latin typeface="Courier"/>
                <a:ea typeface="Courier"/>
                <a:cs typeface="Courier"/>
                <a:sym typeface="Courier"/>
              </a:rPr>
              <a:t> </a:t>
            </a:r>
            <a:r>
              <a:rPr lang="en-US" sz="2400">
                <a:solidFill>
                  <a:srgbClr val="4F6128"/>
                </a:solidFill>
                <a:latin typeface="Courier"/>
                <a:ea typeface="Courier"/>
                <a:cs typeface="Courier"/>
                <a:sym typeface="Courier"/>
              </a:rPr>
              <a:t>&lt;https://w3id.org/italia/lombardia/data/disease-type/&gt;</a:t>
            </a:r>
            <a:endParaRPr/>
          </a:p>
          <a:p>
            <a:pPr marL="0" marR="0" lvl="0" indent="0" algn="l" rtl="0">
              <a:spcBef>
                <a:spcPts val="0"/>
              </a:spcBef>
              <a:spcAft>
                <a:spcPts val="0"/>
              </a:spcAft>
              <a:buNone/>
            </a:pPr>
            <a:endParaRPr sz="2400">
              <a:solidFill>
                <a:schemeClr val="dk2"/>
              </a:solidFill>
              <a:latin typeface="Courier"/>
              <a:ea typeface="Courier"/>
              <a:cs typeface="Courier"/>
              <a:sym typeface="Courie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SELECT</a:t>
            </a:r>
            <a:r>
              <a:rPr lang="en-US" sz="2400">
                <a:solidFill>
                  <a:schemeClr val="dk2"/>
                </a:solidFill>
                <a:latin typeface="Courier"/>
                <a:ea typeface="Courier"/>
                <a:cs typeface="Courier"/>
                <a:sym typeface="Courier"/>
              </a:rPr>
              <a:t> ?calc ?value</a:t>
            </a:r>
            <a:endParaRPr/>
          </a:p>
          <a:p>
            <a:pPr marL="0" marR="0" lvl="0" indent="0" algn="l" rtl="0">
              <a:spcBef>
                <a:spcPts val="0"/>
              </a:spcBef>
              <a:spcAft>
                <a:spcPts val="0"/>
              </a:spcAft>
              <a:buNone/>
            </a:pPr>
            <a:r>
              <a:rPr lang="en-US" sz="2400" b="1">
                <a:solidFill>
                  <a:schemeClr val="dk1"/>
                </a:solidFill>
                <a:latin typeface="Courier"/>
                <a:ea typeface="Courier"/>
                <a:cs typeface="Courier"/>
                <a:sym typeface="Courier"/>
              </a:rPr>
              <a:t>WHERE</a:t>
            </a:r>
            <a:r>
              <a:rPr lang="en-US" sz="2400">
                <a:solidFill>
                  <a:schemeClr val="dk1"/>
                </a:solidFill>
                <a:latin typeface="Courier"/>
                <a:ea typeface="Courier"/>
                <a:cs typeface="Courier"/>
                <a:sym typeface="Courier"/>
              </a:rPr>
              <a:t>{</a:t>
            </a:r>
            <a:endParaRPr/>
          </a:p>
          <a:p>
            <a:pPr marL="0" marR="0" lvl="0" indent="0" algn="l" rtl="0">
              <a:spcBef>
                <a:spcPts val="0"/>
              </a:spcBef>
              <a:spcAft>
                <a:spcPts val="0"/>
              </a:spcAft>
              <a:buNone/>
            </a:pPr>
            <a:r>
              <a:rPr lang="en-US" sz="2400">
                <a:solidFill>
                  <a:schemeClr val="dk2"/>
                </a:solidFill>
                <a:latin typeface="Courier"/>
                <a:ea typeface="Courier"/>
                <a:cs typeface="Courier"/>
                <a:sym typeface="Courier"/>
              </a:rPr>
              <a:t> ?calc </a:t>
            </a:r>
            <a:r>
              <a:rPr lang="en-US" sz="2400">
                <a:solidFill>
                  <a:schemeClr val="dk1"/>
                </a:solidFill>
                <a:latin typeface="Courier"/>
                <a:ea typeface="Courier"/>
                <a:cs typeface="Courier"/>
                <a:sym typeface="Courier"/>
              </a:rPr>
              <a:t>a</a:t>
            </a:r>
            <a:r>
              <a:rPr lang="en-US" sz="2400">
                <a:solidFill>
                  <a:schemeClr val="dk2"/>
                </a:solidFill>
                <a:latin typeface="Courier"/>
                <a:ea typeface="Courier"/>
                <a:cs typeface="Courier"/>
                <a:sym typeface="Courier"/>
              </a:rPr>
              <a:t> </a:t>
            </a:r>
            <a:r>
              <a:rPr lang="en-US" sz="2400">
                <a:solidFill>
                  <a:schemeClr val="accent6"/>
                </a:solidFill>
                <a:latin typeface="Courier"/>
                <a:ea typeface="Courier"/>
                <a:cs typeface="Courier"/>
                <a:sym typeface="Courier"/>
              </a:rPr>
              <a:t>hm:HospitalCareIndicatorCalculation</a:t>
            </a:r>
            <a:r>
              <a:rPr lang="en-US" sz="2400">
                <a:solidFill>
                  <a:schemeClr val="dk2"/>
                </a:solidFill>
                <a:latin typeface="Courier"/>
                <a:ea typeface="Courier"/>
                <a:cs typeface="Courier"/>
                <a:sym typeface="Courier"/>
              </a:rPr>
              <a:t> </a:t>
            </a:r>
            <a:r>
              <a:rPr lang="en-US" sz="2400">
                <a:solidFill>
                  <a:schemeClr val="dk1"/>
                </a:solidFill>
                <a:latin typeface="Courier"/>
                <a:ea typeface="Courier"/>
                <a:cs typeface="Courier"/>
                <a:sym typeface="Courier"/>
              </a:rPr>
              <a:t>;</a:t>
            </a:r>
            <a:endParaRPr/>
          </a:p>
          <a:p>
            <a:pPr marL="0" marR="0" lvl="0" indent="0" algn="l" rtl="0">
              <a:spcBef>
                <a:spcPts val="0"/>
              </a:spcBef>
              <a:spcAft>
                <a:spcPts val="0"/>
              </a:spcAft>
              <a:buNone/>
            </a:pPr>
            <a:r>
              <a:rPr lang="en-US" sz="2400">
                <a:solidFill>
                  <a:schemeClr val="dk2"/>
                </a:solidFill>
                <a:latin typeface="Courier"/>
                <a:ea typeface="Courier"/>
                <a:cs typeface="Courier"/>
                <a:sym typeface="Courier"/>
              </a:rPr>
              <a:t>         </a:t>
            </a:r>
            <a:r>
              <a:rPr lang="en-US" sz="2400">
                <a:solidFill>
                  <a:schemeClr val="accent6"/>
                </a:solidFill>
                <a:latin typeface="Courier"/>
                <a:ea typeface="Courier"/>
                <a:cs typeface="Courier"/>
                <a:sym typeface="Courier"/>
              </a:rPr>
              <a:t>hm:doneForHCIndicator indicator:average-total-number-access</a:t>
            </a:r>
            <a:r>
              <a:rPr lang="en-US" sz="2400">
                <a:solidFill>
                  <a:schemeClr val="dk2"/>
                </a:solidFill>
                <a:latin typeface="Courier"/>
                <a:ea typeface="Courier"/>
                <a:cs typeface="Courier"/>
                <a:sym typeface="Courier"/>
              </a:rPr>
              <a:t> </a:t>
            </a:r>
            <a:r>
              <a:rPr lang="en-US" sz="2400">
                <a:solidFill>
                  <a:schemeClr val="dk1"/>
                </a:solidFill>
                <a:latin typeface="Courier"/>
                <a:ea typeface="Courier"/>
                <a:cs typeface="Courier"/>
                <a:sym typeface="Courier"/>
              </a:rPr>
              <a:t>;</a:t>
            </a:r>
            <a:endParaRPr/>
          </a:p>
          <a:p>
            <a:pPr marL="0" marR="0" lvl="0" indent="0" algn="l" rtl="0">
              <a:spcBef>
                <a:spcPts val="0"/>
              </a:spcBef>
              <a:spcAft>
                <a:spcPts val="0"/>
              </a:spcAft>
              <a:buNone/>
            </a:pPr>
            <a:r>
              <a:rPr lang="en-US" sz="2400">
                <a:solidFill>
                  <a:schemeClr val="dk2"/>
                </a:solidFill>
                <a:latin typeface="Courier"/>
                <a:ea typeface="Courier"/>
                <a:cs typeface="Courier"/>
                <a:sym typeface="Courier"/>
              </a:rPr>
              <a:t>         </a:t>
            </a:r>
            <a:r>
              <a:rPr lang="en-US" sz="2400">
                <a:solidFill>
                  <a:schemeClr val="accent6"/>
                </a:solidFill>
                <a:latin typeface="Courier"/>
                <a:ea typeface="Courier"/>
                <a:cs typeface="Courier"/>
                <a:sym typeface="Courier"/>
              </a:rPr>
              <a:t>ispra-top:isIndicatorOf org:030901-01</a:t>
            </a:r>
            <a:r>
              <a:rPr lang="en-US" sz="2400">
                <a:solidFill>
                  <a:schemeClr val="dk2"/>
                </a:solidFill>
                <a:latin typeface="Courier"/>
                <a:ea typeface="Courier"/>
                <a:cs typeface="Courier"/>
                <a:sym typeface="Courier"/>
              </a:rPr>
              <a:t> </a:t>
            </a:r>
            <a:r>
              <a:rPr lang="en-US" sz="2400">
                <a:solidFill>
                  <a:schemeClr val="dk1"/>
                </a:solidFill>
                <a:latin typeface="Courier"/>
                <a:ea typeface="Courier"/>
                <a:cs typeface="Courier"/>
                <a:sym typeface="Courier"/>
              </a:rPr>
              <a:t>;</a:t>
            </a:r>
            <a:endParaRPr/>
          </a:p>
          <a:p>
            <a:pPr marL="0" marR="0" lvl="0" indent="0" algn="l" rtl="0">
              <a:spcBef>
                <a:spcPts val="0"/>
              </a:spcBef>
              <a:spcAft>
                <a:spcPts val="0"/>
              </a:spcAft>
              <a:buNone/>
            </a:pPr>
            <a:r>
              <a:rPr lang="en-US" sz="2400">
                <a:solidFill>
                  <a:schemeClr val="dk2"/>
                </a:solidFill>
                <a:latin typeface="Courier"/>
                <a:ea typeface="Courier"/>
                <a:cs typeface="Courier"/>
                <a:sym typeface="Courier"/>
              </a:rPr>
              <a:t>         </a:t>
            </a:r>
            <a:r>
              <a:rPr lang="en-US" sz="2400">
                <a:solidFill>
                  <a:schemeClr val="accent6"/>
                </a:solidFill>
                <a:latin typeface="Courier"/>
                <a:ea typeface="Courier"/>
                <a:cs typeface="Courier"/>
                <a:sym typeface="Courier"/>
              </a:rPr>
              <a:t>ispra-top:atTime/ispra-top:year</a:t>
            </a:r>
            <a:r>
              <a:rPr lang="en-US" sz="2400">
                <a:solidFill>
                  <a:schemeClr val="dk2"/>
                </a:solidFill>
                <a:latin typeface="Courier"/>
                <a:ea typeface="Courier"/>
                <a:cs typeface="Courier"/>
                <a:sym typeface="Courier"/>
              </a:rPr>
              <a:t> </a:t>
            </a:r>
            <a:r>
              <a:rPr lang="en-US" sz="2400">
                <a:solidFill>
                  <a:schemeClr val="dk1"/>
                </a:solidFill>
                <a:latin typeface="Courier"/>
                <a:ea typeface="Courier"/>
                <a:cs typeface="Courier"/>
                <a:sym typeface="Courier"/>
              </a:rPr>
              <a:t>"2016"^^</a:t>
            </a:r>
            <a:r>
              <a:rPr lang="en-US" sz="2400">
                <a:solidFill>
                  <a:schemeClr val="accent6"/>
                </a:solidFill>
                <a:latin typeface="Courier"/>
                <a:ea typeface="Courier"/>
                <a:cs typeface="Courier"/>
                <a:sym typeface="Courier"/>
              </a:rPr>
              <a:t>xsd:gYear</a:t>
            </a:r>
            <a:r>
              <a:rPr lang="en-US" sz="2400">
                <a:solidFill>
                  <a:schemeClr val="dk1"/>
                </a:solidFill>
                <a:latin typeface="Courier"/>
                <a:ea typeface="Courier"/>
                <a:cs typeface="Courier"/>
                <a:sym typeface="Courier"/>
              </a:rPr>
              <a:t> ;</a:t>
            </a:r>
            <a:endParaRPr/>
          </a:p>
          <a:p>
            <a:pPr marL="0" marR="0" lvl="0" indent="0" algn="l" rtl="0">
              <a:spcBef>
                <a:spcPts val="0"/>
              </a:spcBef>
              <a:spcAft>
                <a:spcPts val="0"/>
              </a:spcAft>
              <a:buNone/>
            </a:pPr>
            <a:r>
              <a:rPr lang="en-US" sz="2400">
                <a:solidFill>
                  <a:schemeClr val="dk2"/>
                </a:solidFill>
                <a:latin typeface="Courier"/>
                <a:ea typeface="Courier"/>
                <a:cs typeface="Courier"/>
                <a:sym typeface="Courier"/>
              </a:rPr>
              <a:t>         </a:t>
            </a:r>
            <a:r>
              <a:rPr lang="en-US" sz="2400">
                <a:solidFill>
                  <a:schemeClr val="accent6"/>
                </a:solidFill>
                <a:latin typeface="Courier"/>
                <a:ea typeface="Courier"/>
                <a:cs typeface="Courier"/>
                <a:sym typeface="Courier"/>
              </a:rPr>
              <a:t>hm:hasHealthcareIndicatorValue</a:t>
            </a:r>
            <a:r>
              <a:rPr lang="en-US" sz="2400">
                <a:solidFill>
                  <a:schemeClr val="dk1"/>
                </a:solidFill>
                <a:latin typeface="Courier"/>
                <a:ea typeface="Courier"/>
                <a:cs typeface="Courier"/>
                <a:sym typeface="Courier"/>
              </a:rPr>
              <a:t>/</a:t>
            </a:r>
            <a:r>
              <a:rPr lang="en-US" sz="2400">
                <a:solidFill>
                  <a:schemeClr val="accent6"/>
                </a:solidFill>
                <a:latin typeface="Courier"/>
                <a:ea typeface="Courier"/>
                <a:cs typeface="Courier"/>
                <a:sym typeface="Courier"/>
              </a:rPr>
              <a:t>ispra-top:value</a:t>
            </a:r>
            <a:r>
              <a:rPr lang="en-US" sz="2400">
                <a:solidFill>
                  <a:schemeClr val="dk2"/>
                </a:solidFill>
                <a:latin typeface="Courier"/>
                <a:ea typeface="Courier"/>
                <a:cs typeface="Courier"/>
                <a:sym typeface="Courier"/>
              </a:rPr>
              <a:t> ?value </a:t>
            </a:r>
            <a:r>
              <a:rPr lang="en-US" sz="2400">
                <a:solidFill>
                  <a:schemeClr val="dk1"/>
                </a:solidFill>
                <a:latin typeface="Courier"/>
                <a:ea typeface="Courier"/>
                <a:cs typeface="Courier"/>
                <a:sym typeface="Courier"/>
              </a:rPr>
              <a:t>;</a:t>
            </a:r>
            <a:endParaRPr/>
          </a:p>
          <a:p>
            <a:pPr marL="0" marR="0" lvl="0" indent="0" algn="l" rtl="0">
              <a:spcBef>
                <a:spcPts val="0"/>
              </a:spcBef>
              <a:spcAft>
                <a:spcPts val="0"/>
              </a:spcAft>
              <a:buNone/>
            </a:pPr>
            <a:r>
              <a:rPr lang="en-US" sz="2400">
                <a:solidFill>
                  <a:schemeClr val="dk2"/>
                </a:solidFill>
                <a:latin typeface="Courier"/>
                <a:ea typeface="Courier"/>
                <a:cs typeface="Courier"/>
                <a:sym typeface="Courier"/>
              </a:rPr>
              <a:t>         </a:t>
            </a:r>
            <a:r>
              <a:rPr lang="en-US" sz="2400">
                <a:solidFill>
                  <a:schemeClr val="accent6"/>
                </a:solidFill>
                <a:latin typeface="Courier"/>
                <a:ea typeface="Courier"/>
                <a:cs typeface="Courier"/>
                <a:sym typeface="Courier"/>
              </a:rPr>
              <a:t>hm:ofClinicalCohort/hm:affectedBy disease:9</a:t>
            </a:r>
            <a:r>
              <a:rPr lang="en-US" sz="2400">
                <a:solidFill>
                  <a:schemeClr val="dk2"/>
                </a:solidFill>
                <a:latin typeface="Courier"/>
                <a:ea typeface="Courier"/>
                <a:cs typeface="Courier"/>
                <a:sym typeface="Courier"/>
              </a:rPr>
              <a:t> </a:t>
            </a:r>
            <a:endParaRPr/>
          </a:p>
          <a:p>
            <a:pPr marL="0" marR="0" lvl="0" indent="0" algn="l" rtl="0">
              <a:spcBef>
                <a:spcPts val="0"/>
              </a:spcBef>
              <a:spcAft>
                <a:spcPts val="0"/>
              </a:spcAft>
              <a:buNone/>
            </a:pPr>
            <a:r>
              <a:rPr lang="en-US" sz="2400">
                <a:solidFill>
                  <a:schemeClr val="dk1"/>
                </a:solidFill>
                <a:latin typeface="Courier"/>
                <a:ea typeface="Courier"/>
                <a:cs typeface="Courier"/>
                <a:sym typeface="Courier"/>
              </a:rPr>
              <a:t>}</a:t>
            </a:r>
            <a:endParaRPr/>
          </a:p>
        </p:txBody>
      </p:sp>
      <p:sp>
        <p:nvSpPr>
          <p:cNvPr id="378" name="Google Shape;378;p24"/>
          <p:cNvSpPr txBox="1"/>
          <p:nvPr/>
        </p:nvSpPr>
        <p:spPr>
          <a:xfrm>
            <a:off x="0" y="8629432"/>
            <a:ext cx="15240001" cy="877741"/>
          </a:xfrm>
          <a:prstGeom prst="rect">
            <a:avLst/>
          </a:prstGeom>
          <a:noFill/>
          <a:ln>
            <a:noFill/>
          </a:ln>
        </p:spPr>
        <p:txBody>
          <a:bodyPr spcFirstLastPara="1" wrap="square" lIns="0" tIns="0" rIns="0" bIns="0" anchor="t" anchorCtr="0">
            <a:spAutoFit/>
          </a:bodyPr>
          <a:lstStyle/>
          <a:p>
            <a:pPr marL="0" marR="0" lvl="0" indent="0" algn="r" rtl="0">
              <a:lnSpc>
                <a:spcPct val="196500"/>
              </a:lnSpc>
              <a:spcBef>
                <a:spcPts val="0"/>
              </a:spcBef>
              <a:spcAft>
                <a:spcPts val="0"/>
              </a:spcAft>
              <a:buNone/>
            </a:pPr>
            <a:r>
              <a:rPr lang="en-US" sz="4000">
                <a:solidFill>
                  <a:srgbClr val="F8FBFD"/>
                </a:solidFill>
                <a:latin typeface="Arial"/>
                <a:ea typeface="Arial"/>
                <a:cs typeface="Arial"/>
                <a:sym typeface="Arial"/>
              </a:rPr>
              <a:t>Try it on https://lod.dati.lombardia.it/sparql</a:t>
            </a:r>
            <a:endParaRPr sz="4000">
              <a:solidFill>
                <a:srgbClr val="F8FBFD"/>
              </a:solidFill>
              <a:latin typeface="Arial"/>
              <a:ea typeface="Arial"/>
              <a:cs typeface="Arial"/>
              <a:sym typeface="Arial"/>
            </a:endParaRPr>
          </a:p>
        </p:txBody>
      </p:sp>
      <p:pic>
        <p:nvPicPr>
          <p:cNvPr id="379" name="Google Shape;379;p24"/>
          <p:cNvPicPr preferRelativeResize="0"/>
          <p:nvPr/>
        </p:nvPicPr>
        <p:blipFill rotWithShape="1">
          <a:blip r:embed="rId4">
            <a:alphaModFix/>
          </a:blip>
          <a:srcRect/>
          <a:stretch/>
        </p:blipFill>
        <p:spPr>
          <a:xfrm>
            <a:off x="15475777" y="7571146"/>
            <a:ext cx="2601845" cy="260184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71000"/>
            </a:blip>
            <a:stretch>
              <a:fillRect t="-9220" b="-9219"/>
            </a:stretch>
          </a:blipFill>
          <a:ln>
            <a:noFill/>
          </a:ln>
        </p:spPr>
      </p:sp>
      <p:sp>
        <p:nvSpPr>
          <p:cNvPr id="385" name="Google Shape;385;p25"/>
          <p:cNvSpPr/>
          <p:nvPr/>
        </p:nvSpPr>
        <p:spPr>
          <a:xfrm>
            <a:off x="1028699" y="20515"/>
            <a:ext cx="16230600" cy="1351647"/>
          </a:xfrm>
          <a:prstGeom prst="rect">
            <a:avLst/>
          </a:prstGeom>
          <a:solidFill>
            <a:srgbClr val="021D9B">
              <a:alpha val="8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 name="Google Shape;386;p25"/>
          <p:cNvSpPr txBox="1"/>
          <p:nvPr/>
        </p:nvSpPr>
        <p:spPr>
          <a:xfrm>
            <a:off x="952502" y="-101518"/>
            <a:ext cx="16421098" cy="1307346"/>
          </a:xfrm>
          <a:prstGeom prst="rect">
            <a:avLst/>
          </a:prstGeom>
          <a:noFill/>
          <a:ln>
            <a:noFill/>
          </a:ln>
        </p:spPr>
        <p:txBody>
          <a:bodyPr spcFirstLastPara="1" wrap="square" lIns="0" tIns="0" rIns="0" bIns="0" anchor="t" anchorCtr="0">
            <a:spAutoFit/>
          </a:bodyPr>
          <a:lstStyle/>
          <a:p>
            <a:pPr marL="0" marR="0" lvl="0" indent="0" algn="ctr" rtl="0">
              <a:lnSpc>
                <a:spcPct val="131974"/>
              </a:lnSpc>
              <a:spcBef>
                <a:spcPts val="0"/>
              </a:spcBef>
              <a:spcAft>
                <a:spcPts val="0"/>
              </a:spcAft>
              <a:buNone/>
            </a:pPr>
            <a:r>
              <a:rPr lang="en-US" sz="4000" dirty="0">
                <a:solidFill>
                  <a:schemeClr val="lt1"/>
                </a:solidFill>
                <a:latin typeface="Arial"/>
                <a:ea typeface="Arial"/>
                <a:cs typeface="Arial"/>
                <a:sym typeface="Arial"/>
              </a:rPr>
              <a:t>What is the average number of accesses recorded by Hospital </a:t>
            </a:r>
            <a:r>
              <a:rPr lang="en-US" sz="4000" dirty="0" err="1">
                <a:solidFill>
                  <a:schemeClr val="lt1"/>
                </a:solidFill>
                <a:latin typeface="Arial"/>
                <a:ea typeface="Arial"/>
                <a:cs typeface="Arial"/>
                <a:sym typeface="Arial"/>
              </a:rPr>
              <a:t>Macchi</a:t>
            </a:r>
            <a:r>
              <a:rPr lang="en-US" sz="4000" dirty="0">
                <a:solidFill>
                  <a:schemeClr val="lt1"/>
                </a:solidFill>
                <a:latin typeface="Arial"/>
                <a:ea typeface="Arial"/>
                <a:cs typeface="Arial"/>
                <a:sym typeface="Arial"/>
              </a:rPr>
              <a:t> during 2016 for digestive tract diseases?</a:t>
            </a:r>
            <a:endParaRPr dirty="0"/>
          </a:p>
        </p:txBody>
      </p:sp>
      <p:pic>
        <p:nvPicPr>
          <p:cNvPr id="387" name="Google Shape;387;p25"/>
          <p:cNvPicPr preferRelativeResize="0"/>
          <p:nvPr/>
        </p:nvPicPr>
        <p:blipFill rotWithShape="1">
          <a:blip r:embed="rId4">
            <a:alphaModFix/>
          </a:blip>
          <a:srcRect/>
          <a:stretch/>
        </p:blipFill>
        <p:spPr>
          <a:xfrm>
            <a:off x="2171700" y="1360471"/>
            <a:ext cx="13944600" cy="8956512"/>
          </a:xfrm>
          <a:prstGeom prst="rect">
            <a:avLst/>
          </a:prstGeom>
          <a:solidFill>
            <a:srgbClr val="FBF4FF"/>
          </a:solid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71000"/>
            </a:blip>
            <a:stretch>
              <a:fillRect t="-9220" b="-9219"/>
            </a:stretch>
          </a:blipFill>
          <a:ln>
            <a:noFill/>
          </a:ln>
        </p:spPr>
      </p:sp>
      <p:sp>
        <p:nvSpPr>
          <p:cNvPr id="121" name="Google Shape;121;p3"/>
          <p:cNvSpPr/>
          <p:nvPr/>
        </p:nvSpPr>
        <p:spPr>
          <a:xfrm>
            <a:off x="1028700" y="1028700"/>
            <a:ext cx="16230600" cy="8229600"/>
          </a:xfrm>
          <a:prstGeom prst="rect">
            <a:avLst/>
          </a:prstGeom>
          <a:solidFill>
            <a:srgbClr val="021D9B">
              <a:alpha val="8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2" name="Google Shape;122;p3"/>
          <p:cNvGrpSpPr/>
          <p:nvPr/>
        </p:nvGrpSpPr>
        <p:grpSpPr>
          <a:xfrm>
            <a:off x="2199072" y="1924883"/>
            <a:ext cx="5826875" cy="2780574"/>
            <a:chOff x="0" y="-38100"/>
            <a:chExt cx="7769167" cy="3707432"/>
          </a:xfrm>
        </p:grpSpPr>
        <p:sp>
          <p:nvSpPr>
            <p:cNvPr id="123" name="Google Shape;123;p3"/>
            <p:cNvSpPr txBox="1"/>
            <p:nvPr/>
          </p:nvSpPr>
          <p:spPr>
            <a:xfrm>
              <a:off x="0" y="-38100"/>
              <a:ext cx="7769167" cy="3137527"/>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US" sz="7500">
                  <a:solidFill>
                    <a:srgbClr val="F8FBFD"/>
                  </a:solidFill>
                  <a:latin typeface="Arial"/>
                  <a:ea typeface="Arial"/>
                  <a:cs typeface="Arial"/>
                  <a:sym typeface="Arial"/>
                </a:rPr>
                <a:t>Hackathon</a:t>
              </a:r>
              <a:endParaRPr/>
            </a:p>
            <a:p>
              <a:pPr marL="0" marR="0" lvl="0" indent="0" algn="l" rtl="0">
                <a:lnSpc>
                  <a:spcPct val="126000"/>
                </a:lnSpc>
                <a:spcBef>
                  <a:spcPts val="0"/>
                </a:spcBef>
                <a:spcAft>
                  <a:spcPts val="0"/>
                </a:spcAft>
                <a:buNone/>
              </a:pPr>
              <a:r>
                <a:rPr lang="en-US" sz="7500">
                  <a:solidFill>
                    <a:srgbClr val="F8FBFD"/>
                  </a:solidFill>
                  <a:latin typeface="Arial"/>
                  <a:ea typeface="Arial"/>
                  <a:cs typeface="Arial"/>
                  <a:sym typeface="Arial"/>
                </a:rPr>
                <a:t>Challenges</a:t>
              </a:r>
              <a:endParaRPr/>
            </a:p>
          </p:txBody>
        </p:sp>
        <p:sp>
          <p:nvSpPr>
            <p:cNvPr id="124" name="Google Shape;124;p3"/>
            <p:cNvSpPr/>
            <p:nvPr/>
          </p:nvSpPr>
          <p:spPr>
            <a:xfrm>
              <a:off x="0" y="3437543"/>
              <a:ext cx="5915654" cy="231789"/>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3"/>
          <p:cNvGrpSpPr/>
          <p:nvPr/>
        </p:nvGrpSpPr>
        <p:grpSpPr>
          <a:xfrm>
            <a:off x="9883780" y="1953458"/>
            <a:ext cx="7199153" cy="7498932"/>
            <a:chOff x="0" y="0"/>
            <a:chExt cx="9598870" cy="9998576"/>
          </a:xfrm>
        </p:grpSpPr>
        <p:sp>
          <p:nvSpPr>
            <p:cNvPr id="126" name="Google Shape;126;p3"/>
            <p:cNvSpPr txBox="1"/>
            <p:nvPr/>
          </p:nvSpPr>
          <p:spPr>
            <a:xfrm>
              <a:off x="0" y="0"/>
              <a:ext cx="9598870" cy="5383783"/>
            </a:xfrm>
            <a:prstGeom prst="rect">
              <a:avLst/>
            </a:prstGeom>
            <a:noFill/>
            <a:ln>
              <a:noFill/>
            </a:ln>
          </p:spPr>
          <p:txBody>
            <a:bodyPr spcFirstLastPara="1" wrap="square" lIns="0" tIns="0" rIns="0" bIns="0" anchor="t" anchorCtr="0">
              <a:spAutoFit/>
            </a:bodyPr>
            <a:lstStyle/>
            <a:p>
              <a:pPr marL="571500" marR="0" lvl="0" indent="-571500" algn="l" rtl="0">
                <a:lnSpc>
                  <a:spcPct val="120004"/>
                </a:lnSpc>
                <a:spcBef>
                  <a:spcPts val="0"/>
                </a:spcBef>
                <a:spcAft>
                  <a:spcPts val="0"/>
                </a:spcAft>
                <a:buClr>
                  <a:srgbClr val="F8FBFD"/>
                </a:buClr>
                <a:buSzPts val="4399"/>
                <a:buFont typeface="Arial"/>
                <a:buChar char="-"/>
              </a:pPr>
              <a:r>
                <a:rPr lang="en-US" sz="4399">
                  <a:solidFill>
                    <a:srgbClr val="F8FBFD"/>
                  </a:solidFill>
                  <a:latin typeface="Arial"/>
                  <a:ea typeface="Arial"/>
                  <a:cs typeface="Arial"/>
                  <a:sym typeface="Arial"/>
                </a:rPr>
                <a:t>Data reuse</a:t>
              </a:r>
              <a:endParaRPr/>
            </a:p>
            <a:p>
              <a:pPr marL="571500" marR="0" lvl="0" indent="-571500" algn="l" rtl="0">
                <a:lnSpc>
                  <a:spcPct val="120004"/>
                </a:lnSpc>
                <a:spcBef>
                  <a:spcPts val="0"/>
                </a:spcBef>
                <a:spcAft>
                  <a:spcPts val="0"/>
                </a:spcAft>
                <a:buClr>
                  <a:srgbClr val="F8FBFD"/>
                </a:buClr>
                <a:buSzPts val="4399"/>
                <a:buFont typeface="Arial"/>
                <a:buChar char="-"/>
              </a:pPr>
              <a:r>
                <a:rPr lang="en-US" sz="4399">
                  <a:solidFill>
                    <a:srgbClr val="F8FBFD"/>
                  </a:solidFill>
                  <a:latin typeface="Arial"/>
                  <a:ea typeface="Arial"/>
                  <a:cs typeface="Arial"/>
                  <a:sym typeface="Arial"/>
                </a:rPr>
                <a:t>Developing rest APIs semantically enriched</a:t>
              </a:r>
              <a:endParaRPr/>
            </a:p>
            <a:p>
              <a:pPr marL="571500" marR="0" lvl="0" indent="-571500" algn="l" rtl="0">
                <a:lnSpc>
                  <a:spcPct val="120004"/>
                </a:lnSpc>
                <a:spcBef>
                  <a:spcPts val="0"/>
                </a:spcBef>
                <a:spcAft>
                  <a:spcPts val="0"/>
                </a:spcAft>
                <a:buClr>
                  <a:srgbClr val="F8FBFD"/>
                </a:buClr>
                <a:buSzPts val="4399"/>
                <a:buFont typeface="Arial"/>
                <a:buChar char="-"/>
              </a:pPr>
              <a:r>
                <a:rPr lang="en-US" sz="4399">
                  <a:solidFill>
                    <a:srgbClr val="F8FBFD"/>
                  </a:solidFill>
                  <a:latin typeface="Arial"/>
                  <a:ea typeface="Arial"/>
                  <a:cs typeface="Arial"/>
                  <a:sym typeface="Arial"/>
                </a:rPr>
                <a:t>Multilingualism</a:t>
              </a:r>
              <a:endParaRPr/>
            </a:p>
            <a:p>
              <a:pPr marL="571500" marR="0" lvl="0" indent="-571500" algn="l" rtl="0">
                <a:lnSpc>
                  <a:spcPct val="120004"/>
                </a:lnSpc>
                <a:spcBef>
                  <a:spcPts val="0"/>
                </a:spcBef>
                <a:spcAft>
                  <a:spcPts val="0"/>
                </a:spcAft>
                <a:buClr>
                  <a:srgbClr val="F8FBFD"/>
                </a:buClr>
                <a:buSzPts val="4399"/>
                <a:buFont typeface="Arial"/>
                <a:buChar char="-"/>
              </a:pPr>
              <a:r>
                <a:rPr lang="en-US" sz="4399">
                  <a:solidFill>
                    <a:srgbClr val="F8FBFD"/>
                  </a:solidFill>
                  <a:latin typeface="Arial"/>
                  <a:ea typeface="Arial"/>
                  <a:cs typeface="Arial"/>
                  <a:sym typeface="Arial"/>
                </a:rPr>
                <a:t>Special Challenge</a:t>
              </a:r>
              <a:endParaRPr/>
            </a:p>
          </p:txBody>
        </p:sp>
        <p:sp>
          <p:nvSpPr>
            <p:cNvPr id="127" name="Google Shape;127;p3"/>
            <p:cNvSpPr txBox="1"/>
            <p:nvPr/>
          </p:nvSpPr>
          <p:spPr>
            <a:xfrm>
              <a:off x="0" y="9303251"/>
              <a:ext cx="9598870" cy="695325"/>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3"/>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4">
              <a:alphaModFix/>
            </a:blip>
            <a:stretch>
              <a:fillRect/>
            </a:stretch>
          </a:blipFill>
          <a:ln>
            <a:noFill/>
          </a:ln>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68" b="-18072"/>
            </a:stretch>
          </a:blipFill>
          <a:ln>
            <a:noFill/>
          </a:ln>
        </p:spPr>
      </p:sp>
      <p:sp>
        <p:nvSpPr>
          <p:cNvPr id="393" name="Google Shape;393;p26"/>
          <p:cNvSpPr txBox="1"/>
          <p:nvPr/>
        </p:nvSpPr>
        <p:spPr>
          <a:xfrm>
            <a:off x="1028700" y="1118235"/>
            <a:ext cx="16280770" cy="973455"/>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None/>
            </a:pPr>
            <a:r>
              <a:rPr lang="en-US" sz="6000">
                <a:solidFill>
                  <a:srgbClr val="F8FBFD"/>
                </a:solidFill>
                <a:latin typeface="Arial"/>
                <a:ea typeface="Arial"/>
                <a:cs typeface="Arial"/>
                <a:sym typeface="Arial"/>
              </a:rPr>
              <a:t>For more information</a:t>
            </a:r>
            <a:endParaRPr/>
          </a:p>
        </p:txBody>
      </p:sp>
      <p:sp>
        <p:nvSpPr>
          <p:cNvPr id="394" name="Google Shape;394;p26"/>
          <p:cNvSpPr/>
          <p:nvPr/>
        </p:nvSpPr>
        <p:spPr>
          <a:xfrm>
            <a:off x="-266700" y="3276600"/>
            <a:ext cx="18821400" cy="7467600"/>
          </a:xfrm>
          <a:prstGeom prst="rect">
            <a:avLst/>
          </a:prstGeom>
          <a:solidFill>
            <a:srgbClr val="021D9B">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6"/>
          <p:cNvSpPr/>
          <p:nvPr/>
        </p:nvSpPr>
        <p:spPr>
          <a:xfrm>
            <a:off x="762000" y="4267200"/>
            <a:ext cx="4076700" cy="5067300"/>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6"/>
          <p:cNvSpPr/>
          <p:nvPr/>
        </p:nvSpPr>
        <p:spPr>
          <a:xfrm>
            <a:off x="762000" y="4267200"/>
            <a:ext cx="4076700" cy="2076353"/>
          </a:xfrm>
          <a:prstGeom prst="rect">
            <a:avLst/>
          </a:prstGeom>
          <a:solidFill>
            <a:srgbClr val="021D9B">
              <a:alpha val="1960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6"/>
          <p:cNvSpPr/>
          <p:nvPr/>
        </p:nvSpPr>
        <p:spPr>
          <a:xfrm>
            <a:off x="4991100" y="4267200"/>
            <a:ext cx="4076700" cy="5067300"/>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6"/>
          <p:cNvSpPr/>
          <p:nvPr/>
        </p:nvSpPr>
        <p:spPr>
          <a:xfrm>
            <a:off x="4991100" y="4267200"/>
            <a:ext cx="4076700" cy="2076353"/>
          </a:xfrm>
          <a:prstGeom prst="rect">
            <a:avLst/>
          </a:prstGeom>
          <a:solidFill>
            <a:srgbClr val="021D9B">
              <a:alpha val="1960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6"/>
          <p:cNvSpPr/>
          <p:nvPr/>
        </p:nvSpPr>
        <p:spPr>
          <a:xfrm>
            <a:off x="9220200" y="4267200"/>
            <a:ext cx="4076700" cy="5067300"/>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9220200" y="4267200"/>
            <a:ext cx="4076700" cy="2076353"/>
          </a:xfrm>
          <a:prstGeom prst="rect">
            <a:avLst/>
          </a:prstGeom>
          <a:solidFill>
            <a:srgbClr val="021D9B">
              <a:alpha val="1960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13449300" y="4267200"/>
            <a:ext cx="4076700" cy="5067300"/>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13449300" y="4267200"/>
            <a:ext cx="4076700" cy="2076353"/>
          </a:xfrm>
          <a:prstGeom prst="rect">
            <a:avLst/>
          </a:prstGeom>
          <a:solidFill>
            <a:srgbClr val="021D9B">
              <a:alpha val="1960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323329" y="876498"/>
            <a:ext cx="3269093" cy="1523604"/>
          </a:xfrm>
          <a:custGeom>
            <a:avLst/>
            <a:gdLst/>
            <a:ahLst/>
            <a:cxnLst/>
            <a:rect l="l" t="t" r="r" b="b"/>
            <a:pathLst>
              <a:path w="3269093" h="1523604" extrusionOk="0">
                <a:moveTo>
                  <a:pt x="0" y="0"/>
                </a:moveTo>
                <a:lnTo>
                  <a:pt x="3269093" y="0"/>
                </a:lnTo>
                <a:lnTo>
                  <a:pt x="3269093" y="1523604"/>
                </a:lnTo>
                <a:lnTo>
                  <a:pt x="0" y="1523604"/>
                </a:lnTo>
                <a:lnTo>
                  <a:pt x="0" y="0"/>
                </a:lnTo>
                <a:close/>
              </a:path>
            </a:pathLst>
          </a:custGeom>
          <a:blipFill rotWithShape="1">
            <a:blip r:embed="rId4">
              <a:alphaModFix/>
            </a:blip>
            <a:stretch>
              <a:fillRect/>
            </a:stretch>
          </a:blipFill>
          <a:ln>
            <a:noFill/>
          </a:ln>
        </p:spPr>
      </p:sp>
      <p:sp>
        <p:nvSpPr>
          <p:cNvPr id="404" name="Google Shape;404;p26"/>
          <p:cNvSpPr/>
          <p:nvPr/>
        </p:nvSpPr>
        <p:spPr>
          <a:xfrm>
            <a:off x="9839325" y="6343553"/>
            <a:ext cx="2990947" cy="2990947"/>
          </a:xfrm>
          <a:custGeom>
            <a:avLst/>
            <a:gdLst/>
            <a:ahLst/>
            <a:cxnLst/>
            <a:rect l="l" t="t" r="r" b="b"/>
            <a:pathLst>
              <a:path w="2990947" h="2990947" extrusionOk="0">
                <a:moveTo>
                  <a:pt x="0" y="0"/>
                </a:moveTo>
                <a:lnTo>
                  <a:pt x="2990947" y="0"/>
                </a:lnTo>
                <a:lnTo>
                  <a:pt x="2990947" y="2990947"/>
                </a:lnTo>
                <a:lnTo>
                  <a:pt x="0" y="2990947"/>
                </a:lnTo>
                <a:lnTo>
                  <a:pt x="0" y="0"/>
                </a:lnTo>
                <a:close/>
              </a:path>
            </a:pathLst>
          </a:custGeom>
          <a:blipFill rotWithShape="1">
            <a:blip r:embed="rId5">
              <a:alphaModFix/>
            </a:blip>
            <a:stretch>
              <a:fillRect/>
            </a:stretch>
          </a:blipFill>
          <a:ln>
            <a:noFill/>
          </a:ln>
        </p:spPr>
      </p:sp>
      <p:sp>
        <p:nvSpPr>
          <p:cNvPr id="405" name="Google Shape;405;p26"/>
          <p:cNvSpPr/>
          <p:nvPr/>
        </p:nvSpPr>
        <p:spPr>
          <a:xfrm>
            <a:off x="5617501" y="6343553"/>
            <a:ext cx="2983574" cy="2983574"/>
          </a:xfrm>
          <a:custGeom>
            <a:avLst/>
            <a:gdLst/>
            <a:ahLst/>
            <a:cxnLst/>
            <a:rect l="l" t="t" r="r" b="b"/>
            <a:pathLst>
              <a:path w="2983574" h="2983574" extrusionOk="0">
                <a:moveTo>
                  <a:pt x="0" y="0"/>
                </a:moveTo>
                <a:lnTo>
                  <a:pt x="2983574" y="0"/>
                </a:lnTo>
                <a:lnTo>
                  <a:pt x="2983574" y="2983574"/>
                </a:lnTo>
                <a:lnTo>
                  <a:pt x="0" y="2983574"/>
                </a:lnTo>
                <a:lnTo>
                  <a:pt x="0" y="0"/>
                </a:lnTo>
                <a:close/>
              </a:path>
            </a:pathLst>
          </a:custGeom>
          <a:blipFill rotWithShape="1">
            <a:blip r:embed="rId6">
              <a:alphaModFix/>
            </a:blip>
            <a:stretch>
              <a:fillRect/>
            </a:stretch>
          </a:blipFill>
          <a:ln>
            <a:noFill/>
          </a:ln>
        </p:spPr>
      </p:sp>
      <p:sp>
        <p:nvSpPr>
          <p:cNvPr id="406" name="Google Shape;406;p26"/>
          <p:cNvSpPr/>
          <p:nvPr/>
        </p:nvSpPr>
        <p:spPr>
          <a:xfrm>
            <a:off x="13983343" y="6343553"/>
            <a:ext cx="2990947" cy="2990947"/>
          </a:xfrm>
          <a:custGeom>
            <a:avLst/>
            <a:gdLst/>
            <a:ahLst/>
            <a:cxnLst/>
            <a:rect l="l" t="t" r="r" b="b"/>
            <a:pathLst>
              <a:path w="2990947" h="2990947" extrusionOk="0">
                <a:moveTo>
                  <a:pt x="0" y="0"/>
                </a:moveTo>
                <a:lnTo>
                  <a:pt x="2990947" y="0"/>
                </a:lnTo>
                <a:lnTo>
                  <a:pt x="2990947" y="2990947"/>
                </a:lnTo>
                <a:lnTo>
                  <a:pt x="0" y="2990947"/>
                </a:lnTo>
                <a:lnTo>
                  <a:pt x="0" y="0"/>
                </a:lnTo>
                <a:close/>
              </a:path>
            </a:pathLst>
          </a:custGeom>
          <a:blipFill rotWithShape="1">
            <a:blip r:embed="rId7">
              <a:alphaModFix/>
            </a:blip>
            <a:stretch>
              <a:fillRect/>
            </a:stretch>
          </a:blipFill>
          <a:ln>
            <a:noFill/>
          </a:ln>
        </p:spPr>
      </p:sp>
      <p:sp>
        <p:nvSpPr>
          <p:cNvPr id="407" name="Google Shape;407;p26"/>
          <p:cNvSpPr txBox="1"/>
          <p:nvPr/>
        </p:nvSpPr>
        <p:spPr>
          <a:xfrm>
            <a:off x="955321" y="6466966"/>
            <a:ext cx="3612447" cy="2860161"/>
          </a:xfrm>
          <a:prstGeom prst="rect">
            <a:avLst/>
          </a:prstGeom>
          <a:noFill/>
          <a:ln>
            <a:noFill/>
          </a:ln>
        </p:spPr>
        <p:txBody>
          <a:bodyPr spcFirstLastPara="1" wrap="square" lIns="0" tIns="0" rIns="0" bIns="0" anchor="t" anchorCtr="0">
            <a:spAutoFit/>
          </a:bodyPr>
          <a:lstStyle/>
          <a:p>
            <a:pPr marL="0" marR="0" lvl="0" indent="0" algn="ctr" rtl="0">
              <a:lnSpc>
                <a:spcPct val="150039"/>
              </a:lnSpc>
              <a:spcBef>
                <a:spcPts val="0"/>
              </a:spcBef>
              <a:spcAft>
                <a:spcPts val="0"/>
              </a:spcAft>
              <a:buNone/>
            </a:pPr>
            <a:r>
              <a:rPr lang="en-US" sz="2554">
                <a:solidFill>
                  <a:srgbClr val="021D9B"/>
                </a:solidFill>
                <a:latin typeface="Montserrat Light"/>
                <a:ea typeface="Montserrat Light"/>
                <a:cs typeface="Montserrat Light"/>
                <a:sym typeface="Montserrat Light"/>
              </a:rPr>
              <a:t>info@whowproject.eu</a:t>
            </a:r>
            <a:endParaRPr/>
          </a:p>
          <a:p>
            <a:pPr marL="0" marR="0" lvl="0" indent="0" algn="ctr" rtl="0">
              <a:lnSpc>
                <a:spcPct val="150039"/>
              </a:lnSpc>
              <a:spcBef>
                <a:spcPts val="0"/>
              </a:spcBef>
              <a:spcAft>
                <a:spcPts val="0"/>
              </a:spcAft>
              <a:buNone/>
            </a:pPr>
            <a:r>
              <a:rPr lang="en-US" sz="2554">
                <a:solidFill>
                  <a:srgbClr val="021D9B"/>
                </a:solidFill>
                <a:latin typeface="Montserrat Light"/>
                <a:ea typeface="Montserrat Light"/>
                <a:cs typeface="Montserrat Light"/>
                <a:sym typeface="Montserrat Light"/>
              </a:rPr>
              <a:t>whowproject.eu</a:t>
            </a:r>
            <a:endParaRPr/>
          </a:p>
          <a:p>
            <a:pPr marL="0" marR="0" lvl="0" indent="0" algn="ctr" rtl="0">
              <a:lnSpc>
                <a:spcPct val="150039"/>
              </a:lnSpc>
              <a:spcBef>
                <a:spcPts val="0"/>
              </a:spcBef>
              <a:spcAft>
                <a:spcPts val="0"/>
              </a:spcAft>
              <a:buNone/>
            </a:pPr>
            <a:endParaRPr sz="2554">
              <a:solidFill>
                <a:srgbClr val="021D9B"/>
              </a:solidFill>
              <a:latin typeface="Montserrat Light"/>
              <a:ea typeface="Montserrat Light"/>
              <a:cs typeface="Montserrat Light"/>
              <a:sym typeface="Montserrat Light"/>
            </a:endParaRPr>
          </a:p>
          <a:p>
            <a:pPr marL="0" marR="0" lvl="0" indent="0" algn="ctr" rtl="0">
              <a:lnSpc>
                <a:spcPct val="150039"/>
              </a:lnSpc>
              <a:spcBef>
                <a:spcPts val="0"/>
              </a:spcBef>
              <a:spcAft>
                <a:spcPts val="0"/>
              </a:spcAft>
              <a:buNone/>
            </a:pPr>
            <a:r>
              <a:rPr lang="en-US" sz="2554">
                <a:solidFill>
                  <a:srgbClr val="021D9B"/>
                </a:solidFill>
                <a:latin typeface="Montserrat Light"/>
                <a:ea typeface="Montserrat Light"/>
                <a:cs typeface="Montserrat Light"/>
                <a:sym typeface="Montserrat Light"/>
              </a:rPr>
              <a:t>@whowproject</a:t>
            </a:r>
            <a:endParaRPr/>
          </a:p>
          <a:p>
            <a:pPr marL="0" marR="0" lvl="0" indent="0" algn="ctr" rtl="0">
              <a:lnSpc>
                <a:spcPct val="150039"/>
              </a:lnSpc>
              <a:spcBef>
                <a:spcPts val="0"/>
              </a:spcBef>
              <a:spcAft>
                <a:spcPts val="0"/>
              </a:spcAft>
              <a:buNone/>
            </a:pPr>
            <a:r>
              <a:rPr lang="en-US" sz="2554">
                <a:solidFill>
                  <a:srgbClr val="021D9B"/>
                </a:solidFill>
                <a:latin typeface="Montserrat Light"/>
                <a:ea typeface="Montserrat Light"/>
                <a:cs typeface="Montserrat Light"/>
                <a:sym typeface="Montserrat Light"/>
              </a:rPr>
              <a:t>WHOW Open Knowledge</a:t>
            </a:r>
            <a:endParaRPr/>
          </a:p>
        </p:txBody>
      </p:sp>
      <p:sp>
        <p:nvSpPr>
          <p:cNvPr id="408" name="Google Shape;408;p26"/>
          <p:cNvSpPr/>
          <p:nvPr/>
        </p:nvSpPr>
        <p:spPr>
          <a:xfrm>
            <a:off x="1087895" y="8050874"/>
            <a:ext cx="367178" cy="375210"/>
          </a:xfrm>
          <a:custGeom>
            <a:avLst/>
            <a:gdLst/>
            <a:ahLst/>
            <a:cxnLst/>
            <a:rect l="l" t="t" r="r" b="b"/>
            <a:pathLst>
              <a:path w="367178" h="375210" extrusionOk="0">
                <a:moveTo>
                  <a:pt x="0" y="0"/>
                </a:moveTo>
                <a:lnTo>
                  <a:pt x="367178" y="0"/>
                </a:lnTo>
                <a:lnTo>
                  <a:pt x="367178" y="375210"/>
                </a:lnTo>
                <a:lnTo>
                  <a:pt x="0" y="375210"/>
                </a:lnTo>
                <a:lnTo>
                  <a:pt x="0" y="0"/>
                </a:lnTo>
                <a:close/>
              </a:path>
            </a:pathLst>
          </a:custGeom>
          <a:blipFill rotWithShape="1">
            <a:blip r:embed="rId8">
              <a:alphaModFix/>
            </a:blip>
            <a:stretch>
              <a:fillRect/>
            </a:stretch>
          </a:blipFill>
          <a:ln>
            <a:noFill/>
          </a:ln>
        </p:spPr>
      </p:sp>
      <p:sp>
        <p:nvSpPr>
          <p:cNvPr id="409" name="Google Shape;409;p26"/>
          <p:cNvSpPr/>
          <p:nvPr/>
        </p:nvSpPr>
        <p:spPr>
          <a:xfrm>
            <a:off x="323329" y="2604125"/>
            <a:ext cx="3269093" cy="364887"/>
          </a:xfrm>
          <a:custGeom>
            <a:avLst/>
            <a:gdLst/>
            <a:ahLst/>
            <a:cxnLst/>
            <a:rect l="l" t="t" r="r" b="b"/>
            <a:pathLst>
              <a:path w="3269093" h="364887" extrusionOk="0">
                <a:moveTo>
                  <a:pt x="0" y="0"/>
                </a:moveTo>
                <a:lnTo>
                  <a:pt x="3269093" y="0"/>
                </a:lnTo>
                <a:lnTo>
                  <a:pt x="3269093" y="364887"/>
                </a:lnTo>
                <a:lnTo>
                  <a:pt x="0" y="364887"/>
                </a:lnTo>
                <a:lnTo>
                  <a:pt x="0" y="0"/>
                </a:lnTo>
                <a:close/>
              </a:path>
            </a:pathLst>
          </a:custGeom>
          <a:blipFill rotWithShape="1">
            <a:blip r:embed="rId9">
              <a:alphaModFix/>
            </a:blip>
            <a:stretch>
              <a:fillRect/>
            </a:stretch>
          </a:blipFill>
          <a:ln>
            <a:noFill/>
          </a:ln>
        </p:spPr>
      </p:sp>
      <p:sp>
        <p:nvSpPr>
          <p:cNvPr id="410" name="Google Shape;410;p26"/>
          <p:cNvSpPr/>
          <p:nvPr/>
        </p:nvSpPr>
        <p:spPr>
          <a:xfrm>
            <a:off x="1028700" y="8426084"/>
            <a:ext cx="570922" cy="570922"/>
          </a:xfrm>
          <a:custGeom>
            <a:avLst/>
            <a:gdLst/>
            <a:ahLst/>
            <a:cxnLst/>
            <a:rect l="l" t="t" r="r" b="b"/>
            <a:pathLst>
              <a:path w="570922" h="570922" extrusionOk="0">
                <a:moveTo>
                  <a:pt x="0" y="0"/>
                </a:moveTo>
                <a:lnTo>
                  <a:pt x="570922" y="0"/>
                </a:lnTo>
                <a:lnTo>
                  <a:pt x="570922" y="570922"/>
                </a:lnTo>
                <a:lnTo>
                  <a:pt x="0" y="570922"/>
                </a:lnTo>
                <a:lnTo>
                  <a:pt x="0" y="0"/>
                </a:lnTo>
                <a:close/>
              </a:path>
            </a:pathLst>
          </a:custGeom>
          <a:blipFill rotWithShape="1">
            <a:blip r:embed="rId10">
              <a:alphaModFix/>
            </a:blip>
            <a:stretch>
              <a:fillRect/>
            </a:stretch>
          </a:blipFill>
          <a:ln>
            <a:noFill/>
          </a:ln>
        </p:spPr>
      </p:sp>
      <p:sp>
        <p:nvSpPr>
          <p:cNvPr id="411" name="Google Shape;411;p26"/>
          <p:cNvSpPr txBox="1"/>
          <p:nvPr/>
        </p:nvSpPr>
        <p:spPr>
          <a:xfrm>
            <a:off x="955321" y="5087303"/>
            <a:ext cx="3690058" cy="550545"/>
          </a:xfrm>
          <a:prstGeom prst="rect">
            <a:avLst/>
          </a:prstGeom>
          <a:noFill/>
          <a:ln>
            <a:noFill/>
          </a:ln>
        </p:spPr>
        <p:txBody>
          <a:bodyPr spcFirstLastPara="1" wrap="square" lIns="0" tIns="0" rIns="0" bIns="0" anchor="t" anchorCtr="0">
            <a:spAutoFit/>
          </a:bodyPr>
          <a:lstStyle/>
          <a:p>
            <a:pPr marL="0" marR="0" lvl="0" indent="0" algn="ctr" rtl="0">
              <a:lnSpc>
                <a:spcPct val="153000"/>
              </a:lnSpc>
              <a:spcBef>
                <a:spcPts val="0"/>
              </a:spcBef>
              <a:spcAft>
                <a:spcPts val="0"/>
              </a:spcAft>
              <a:buNone/>
            </a:pPr>
            <a:r>
              <a:rPr lang="en-US" sz="3000">
                <a:solidFill>
                  <a:srgbClr val="021D9B"/>
                </a:solidFill>
                <a:latin typeface="Montserrat"/>
                <a:ea typeface="Montserrat"/>
                <a:cs typeface="Montserrat"/>
                <a:sym typeface="Montserrat"/>
              </a:rPr>
              <a:t>CONTACT US</a:t>
            </a:r>
            <a:endParaRPr/>
          </a:p>
        </p:txBody>
      </p:sp>
      <p:sp>
        <p:nvSpPr>
          <p:cNvPr id="412" name="Google Shape;412;p26"/>
          <p:cNvSpPr txBox="1"/>
          <p:nvPr/>
        </p:nvSpPr>
        <p:spPr>
          <a:xfrm>
            <a:off x="5184421" y="4796790"/>
            <a:ext cx="3690058" cy="1131570"/>
          </a:xfrm>
          <a:prstGeom prst="rect">
            <a:avLst/>
          </a:prstGeom>
          <a:noFill/>
          <a:ln>
            <a:noFill/>
          </a:ln>
        </p:spPr>
        <p:txBody>
          <a:bodyPr spcFirstLastPara="1" wrap="square" lIns="0" tIns="0" rIns="0" bIns="0" anchor="t" anchorCtr="0">
            <a:spAutoFit/>
          </a:bodyPr>
          <a:lstStyle/>
          <a:p>
            <a:pPr marL="0" marR="0" lvl="0" indent="0" algn="ctr" rtl="0">
              <a:lnSpc>
                <a:spcPct val="153000"/>
              </a:lnSpc>
              <a:spcBef>
                <a:spcPts val="0"/>
              </a:spcBef>
              <a:spcAft>
                <a:spcPts val="0"/>
              </a:spcAft>
              <a:buNone/>
            </a:pPr>
            <a:r>
              <a:rPr lang="en-US" sz="3000">
                <a:solidFill>
                  <a:srgbClr val="021D9B"/>
                </a:solidFill>
                <a:latin typeface="Montserrat"/>
                <a:ea typeface="Montserrat"/>
                <a:cs typeface="Montserrat"/>
                <a:sym typeface="Montserrat"/>
              </a:rPr>
              <a:t>TECHNICAL REPORTS</a:t>
            </a:r>
            <a:endParaRPr/>
          </a:p>
        </p:txBody>
      </p:sp>
      <p:sp>
        <p:nvSpPr>
          <p:cNvPr id="413" name="Google Shape;413;p26"/>
          <p:cNvSpPr txBox="1"/>
          <p:nvPr/>
        </p:nvSpPr>
        <p:spPr>
          <a:xfrm>
            <a:off x="9413521" y="4796790"/>
            <a:ext cx="3690058" cy="1131570"/>
          </a:xfrm>
          <a:prstGeom prst="rect">
            <a:avLst/>
          </a:prstGeom>
          <a:noFill/>
          <a:ln>
            <a:noFill/>
          </a:ln>
        </p:spPr>
        <p:txBody>
          <a:bodyPr spcFirstLastPara="1" wrap="square" lIns="0" tIns="0" rIns="0" bIns="0" anchor="t" anchorCtr="0">
            <a:spAutoFit/>
          </a:bodyPr>
          <a:lstStyle/>
          <a:p>
            <a:pPr marL="0" marR="0" lvl="0" indent="0" algn="ctr" rtl="0">
              <a:lnSpc>
                <a:spcPct val="153000"/>
              </a:lnSpc>
              <a:spcBef>
                <a:spcPts val="0"/>
              </a:spcBef>
              <a:spcAft>
                <a:spcPts val="0"/>
              </a:spcAft>
              <a:buNone/>
            </a:pPr>
            <a:r>
              <a:rPr lang="en-US" sz="3000">
                <a:solidFill>
                  <a:srgbClr val="021D9B"/>
                </a:solidFill>
                <a:latin typeface="Montserrat"/>
                <a:ea typeface="Montserrat"/>
                <a:cs typeface="Montserrat"/>
                <a:sym typeface="Montserrat"/>
              </a:rPr>
              <a:t>ONTOLOGY NETWORK</a:t>
            </a:r>
            <a:endParaRPr/>
          </a:p>
        </p:txBody>
      </p:sp>
      <p:sp>
        <p:nvSpPr>
          <p:cNvPr id="414" name="Google Shape;414;p26"/>
          <p:cNvSpPr txBox="1"/>
          <p:nvPr/>
        </p:nvSpPr>
        <p:spPr>
          <a:xfrm>
            <a:off x="13642621" y="4796790"/>
            <a:ext cx="3690058" cy="1131570"/>
          </a:xfrm>
          <a:prstGeom prst="rect">
            <a:avLst/>
          </a:prstGeom>
          <a:noFill/>
          <a:ln>
            <a:noFill/>
          </a:ln>
        </p:spPr>
        <p:txBody>
          <a:bodyPr spcFirstLastPara="1" wrap="square" lIns="0" tIns="0" rIns="0" bIns="0" anchor="t" anchorCtr="0">
            <a:spAutoFit/>
          </a:bodyPr>
          <a:lstStyle/>
          <a:p>
            <a:pPr marL="0" marR="0" lvl="0" indent="0" algn="ctr" rtl="0">
              <a:lnSpc>
                <a:spcPct val="153000"/>
              </a:lnSpc>
              <a:spcBef>
                <a:spcPts val="0"/>
              </a:spcBef>
              <a:spcAft>
                <a:spcPts val="0"/>
              </a:spcAft>
              <a:buNone/>
            </a:pPr>
            <a:r>
              <a:rPr lang="en-US" sz="3000">
                <a:solidFill>
                  <a:srgbClr val="021D9B"/>
                </a:solidFill>
                <a:latin typeface="Montserrat"/>
                <a:ea typeface="Montserrat"/>
                <a:cs typeface="Montserrat"/>
                <a:sym typeface="Montserrat"/>
              </a:rPr>
              <a:t>GITHUB REPOSITORY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4"/>
          <p:cNvSpPr/>
          <p:nvPr/>
        </p:nvSpPr>
        <p:spPr>
          <a:xfrm>
            <a:off x="0" y="0"/>
            <a:ext cx="5224030" cy="10287000"/>
          </a:xfrm>
          <a:prstGeom prst="rect">
            <a:avLst/>
          </a:prstGeom>
          <a:solidFill>
            <a:srgbClr val="011C9B"/>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 name="Google Shape;134;p4"/>
          <p:cNvSpPr/>
          <p:nvPr/>
        </p:nvSpPr>
        <p:spPr>
          <a:xfrm>
            <a:off x="5224030" y="-401130"/>
            <a:ext cx="13063970" cy="1108926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4"/>
          <p:cNvGrpSpPr/>
          <p:nvPr/>
        </p:nvGrpSpPr>
        <p:grpSpPr>
          <a:xfrm>
            <a:off x="300370" y="2430774"/>
            <a:ext cx="6322197" cy="2204706"/>
            <a:chOff x="-5783" y="62619"/>
            <a:chExt cx="8429596" cy="2939607"/>
          </a:xfrm>
        </p:grpSpPr>
        <p:sp>
          <p:nvSpPr>
            <p:cNvPr id="136" name="Google Shape;136;p4"/>
            <p:cNvSpPr txBox="1"/>
            <p:nvPr/>
          </p:nvSpPr>
          <p:spPr>
            <a:xfrm>
              <a:off x="-5783" y="62619"/>
              <a:ext cx="8429596" cy="2939607"/>
            </a:xfrm>
            <a:prstGeom prst="rect">
              <a:avLst/>
            </a:prstGeom>
            <a:noFill/>
            <a:ln>
              <a:noFill/>
            </a:ln>
          </p:spPr>
          <p:txBody>
            <a:bodyPr spcFirstLastPara="1" wrap="square" lIns="0" tIns="0" rIns="0" bIns="0" anchor="t" anchorCtr="0">
              <a:spAutoFit/>
            </a:bodyPr>
            <a:lstStyle/>
            <a:p>
              <a:pPr marL="0" marR="0" lvl="0" indent="0" algn="l" rtl="0">
                <a:lnSpc>
                  <a:spcPct val="126005"/>
                </a:lnSpc>
                <a:spcBef>
                  <a:spcPts val="0"/>
                </a:spcBef>
                <a:spcAft>
                  <a:spcPts val="0"/>
                </a:spcAft>
                <a:buNone/>
              </a:pPr>
              <a:r>
                <a:rPr lang="en-US" sz="7033">
                  <a:solidFill>
                    <a:srgbClr val="F8FBFD"/>
                  </a:solidFill>
                  <a:latin typeface="Arial"/>
                  <a:ea typeface="Arial"/>
                  <a:cs typeface="Arial"/>
                  <a:sym typeface="Arial"/>
                </a:rPr>
                <a:t>Data reuse</a:t>
              </a:r>
              <a:endParaRPr/>
            </a:p>
            <a:p>
              <a:pPr marL="0" marR="0" lvl="0" indent="0" algn="l" rtl="0">
                <a:lnSpc>
                  <a:spcPct val="126005"/>
                </a:lnSpc>
                <a:spcBef>
                  <a:spcPts val="0"/>
                </a:spcBef>
                <a:spcAft>
                  <a:spcPts val="0"/>
                </a:spcAft>
                <a:buNone/>
              </a:pPr>
              <a:endParaRPr sz="7033">
                <a:solidFill>
                  <a:srgbClr val="F8FBFD"/>
                </a:solidFill>
                <a:latin typeface="Arial"/>
                <a:ea typeface="Arial"/>
                <a:cs typeface="Arial"/>
                <a:sym typeface="Arial"/>
              </a:endParaRPr>
            </a:p>
          </p:txBody>
        </p:sp>
        <p:sp>
          <p:nvSpPr>
            <p:cNvPr id="137" name="Google Shape;137;p4"/>
            <p:cNvSpPr/>
            <p:nvPr/>
          </p:nvSpPr>
          <p:spPr>
            <a:xfrm>
              <a:off x="38390" y="1650344"/>
              <a:ext cx="5547900" cy="21738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4"/>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3">
              <a:alphaModFix/>
            </a:blip>
            <a:stretch>
              <a:fillRect/>
            </a:stretch>
          </a:blipFill>
          <a:ln>
            <a:noFill/>
          </a:ln>
        </p:spPr>
      </p:sp>
      <p:sp>
        <p:nvSpPr>
          <p:cNvPr id="142" name="Google Shape;142;p4"/>
          <p:cNvSpPr txBox="1"/>
          <p:nvPr/>
        </p:nvSpPr>
        <p:spPr>
          <a:xfrm>
            <a:off x="5688515" y="2430774"/>
            <a:ext cx="12339456" cy="4037644"/>
          </a:xfrm>
          <a:prstGeom prst="rect">
            <a:avLst/>
          </a:prstGeom>
          <a:noFill/>
          <a:ln>
            <a:noFill/>
          </a:ln>
        </p:spPr>
        <p:txBody>
          <a:bodyPr spcFirstLastPara="1" wrap="square" lIns="0" tIns="0" rIns="0" bIns="0" anchor="t" anchorCtr="0">
            <a:spAutoFit/>
          </a:bodyPr>
          <a:lstStyle/>
          <a:p>
            <a:pPr marL="0" marR="0" lvl="0" indent="0" algn="just" rtl="0">
              <a:lnSpc>
                <a:spcPct val="119977"/>
              </a:lnSpc>
              <a:spcBef>
                <a:spcPts val="0"/>
              </a:spcBef>
              <a:spcAft>
                <a:spcPts val="0"/>
              </a:spcAft>
              <a:buNone/>
            </a:pPr>
            <a:r>
              <a:rPr lang="en-US" sz="4400" b="0" i="0" u="none" strike="noStrike">
                <a:solidFill>
                  <a:srgbClr val="000000"/>
                </a:solidFill>
                <a:latin typeface="arial"/>
                <a:ea typeface="arial"/>
                <a:cs typeface="arial"/>
                <a:sym typeface="arial"/>
              </a:rPr>
              <a:t>Design or design and development any type of data reuse of your choice  (e.g., data viz, maps, standalone applications). A set of pre-defined SPARQL queries will be made available to allow participants to query the knowledge graph and combine data according to their re-usage idea.</a:t>
            </a:r>
            <a:endParaRPr sz="4399">
              <a:solidFill>
                <a:srgbClr val="F8FBFD"/>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5"/>
          <p:cNvSpPr/>
          <p:nvPr/>
        </p:nvSpPr>
        <p:spPr>
          <a:xfrm>
            <a:off x="0" y="0"/>
            <a:ext cx="5224030" cy="10287000"/>
          </a:xfrm>
          <a:prstGeom prst="rect">
            <a:avLst/>
          </a:prstGeom>
          <a:solidFill>
            <a:srgbClr val="011C9B"/>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 name="Google Shape;148;p5"/>
          <p:cNvSpPr/>
          <p:nvPr/>
        </p:nvSpPr>
        <p:spPr>
          <a:xfrm>
            <a:off x="5224030" y="-401130"/>
            <a:ext cx="13063970" cy="1108926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 name="Google Shape;149;p5"/>
          <p:cNvGrpSpPr/>
          <p:nvPr/>
        </p:nvGrpSpPr>
        <p:grpSpPr>
          <a:xfrm>
            <a:off x="327264" y="2424691"/>
            <a:ext cx="6322197" cy="4427429"/>
            <a:chOff x="-35666" y="-2184315"/>
            <a:chExt cx="8429596" cy="5903238"/>
          </a:xfrm>
        </p:grpSpPr>
        <p:sp>
          <p:nvSpPr>
            <p:cNvPr id="150" name="Google Shape;150;p5"/>
            <p:cNvSpPr txBox="1"/>
            <p:nvPr/>
          </p:nvSpPr>
          <p:spPr>
            <a:xfrm>
              <a:off x="-35666" y="-2184315"/>
              <a:ext cx="8429596" cy="5903238"/>
            </a:xfrm>
            <a:prstGeom prst="rect">
              <a:avLst/>
            </a:prstGeom>
            <a:noFill/>
            <a:ln>
              <a:noFill/>
            </a:ln>
          </p:spPr>
          <p:txBody>
            <a:bodyPr spcFirstLastPara="1" wrap="square" lIns="0" tIns="0" rIns="0" bIns="0" anchor="t" anchorCtr="0">
              <a:spAutoFit/>
            </a:bodyPr>
            <a:lstStyle/>
            <a:p>
              <a:pPr marL="0" marR="0" lvl="0" indent="0" algn="l" rtl="0">
                <a:lnSpc>
                  <a:spcPct val="177240"/>
                </a:lnSpc>
                <a:spcBef>
                  <a:spcPts val="0"/>
                </a:spcBef>
                <a:spcAft>
                  <a:spcPts val="0"/>
                </a:spcAft>
                <a:buNone/>
              </a:pPr>
              <a:r>
                <a:rPr lang="en-US" sz="5000">
                  <a:solidFill>
                    <a:srgbClr val="F8FBFD"/>
                  </a:solidFill>
                  <a:latin typeface="Arial"/>
                  <a:ea typeface="Arial"/>
                  <a:cs typeface="Arial"/>
                  <a:sym typeface="Arial"/>
                </a:rPr>
                <a:t>Developing </a:t>
              </a:r>
              <a:endParaRPr/>
            </a:p>
            <a:p>
              <a:pPr marL="0" marR="0" lvl="0" indent="0" algn="l" rtl="0">
                <a:lnSpc>
                  <a:spcPct val="177240"/>
                </a:lnSpc>
                <a:spcBef>
                  <a:spcPts val="0"/>
                </a:spcBef>
                <a:spcAft>
                  <a:spcPts val="0"/>
                </a:spcAft>
                <a:buNone/>
              </a:pPr>
              <a:r>
                <a:rPr lang="en-US" sz="5000">
                  <a:solidFill>
                    <a:srgbClr val="F8FBFD"/>
                  </a:solidFill>
                  <a:latin typeface="Arial"/>
                  <a:ea typeface="Arial"/>
                  <a:cs typeface="Arial"/>
                  <a:sym typeface="Arial"/>
                </a:rPr>
                <a:t>rest APIs semantically enriched</a:t>
              </a:r>
              <a:endParaRPr/>
            </a:p>
          </p:txBody>
        </p:sp>
        <p:sp>
          <p:nvSpPr>
            <p:cNvPr id="151" name="Google Shape;151;p5"/>
            <p:cNvSpPr/>
            <p:nvPr/>
          </p:nvSpPr>
          <p:spPr>
            <a:xfrm>
              <a:off x="1" y="3246292"/>
              <a:ext cx="5547900" cy="21738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5"/>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3">
              <a:alphaModFix/>
            </a:blip>
            <a:stretch>
              <a:fillRect/>
            </a:stretch>
          </a:blipFill>
          <a:ln>
            <a:noFill/>
          </a:ln>
        </p:spPr>
      </p:sp>
      <p:sp>
        <p:nvSpPr>
          <p:cNvPr id="156" name="Google Shape;156;p5"/>
          <p:cNvSpPr txBox="1"/>
          <p:nvPr/>
        </p:nvSpPr>
        <p:spPr>
          <a:xfrm>
            <a:off x="5688515" y="2430774"/>
            <a:ext cx="12339456" cy="5396990"/>
          </a:xfrm>
          <a:prstGeom prst="rect">
            <a:avLst/>
          </a:prstGeom>
          <a:noFill/>
          <a:ln>
            <a:noFill/>
          </a:ln>
        </p:spPr>
        <p:txBody>
          <a:bodyPr spcFirstLastPara="1" wrap="square" lIns="0" tIns="0" rIns="0" bIns="0" anchor="t" anchorCtr="0">
            <a:spAutoFit/>
          </a:bodyPr>
          <a:lstStyle/>
          <a:p>
            <a:pPr marL="0" marR="0" lvl="0" indent="0" algn="just" rtl="0">
              <a:lnSpc>
                <a:spcPct val="119977"/>
              </a:lnSpc>
              <a:spcBef>
                <a:spcPts val="0"/>
              </a:spcBef>
              <a:spcAft>
                <a:spcPts val="0"/>
              </a:spcAft>
              <a:buNone/>
            </a:pPr>
            <a:r>
              <a:rPr lang="en-US" sz="4400" b="0" i="0" u="none" strike="noStrike">
                <a:solidFill>
                  <a:srgbClr val="000000"/>
                </a:solidFill>
                <a:latin typeface="arial"/>
                <a:ea typeface="arial"/>
                <a:cs typeface="arial"/>
                <a:sym typeface="arial"/>
              </a:rPr>
              <a:t>The challenge aims at creating rest APIs, well documented through API schemas that are semantically enriched with the elements defined in the WHOW ontologies and controlled vocabularies. The results are proposed for the inclusion in the Italian national catalogue of semantic assets, schema.gov.it.</a:t>
            </a:r>
            <a:endParaRPr/>
          </a:p>
          <a:p>
            <a:pPr marL="0" marR="0" lvl="0" indent="0" algn="just" rtl="0">
              <a:lnSpc>
                <a:spcPct val="120004"/>
              </a:lnSpc>
              <a:spcBef>
                <a:spcPts val="0"/>
              </a:spcBef>
              <a:spcAft>
                <a:spcPts val="0"/>
              </a:spcAft>
              <a:buNone/>
            </a:pPr>
            <a:endParaRPr sz="4399">
              <a:solidFill>
                <a:srgbClr val="F8FBFD"/>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6"/>
          <p:cNvSpPr/>
          <p:nvPr/>
        </p:nvSpPr>
        <p:spPr>
          <a:xfrm>
            <a:off x="0" y="0"/>
            <a:ext cx="5224030" cy="10287000"/>
          </a:xfrm>
          <a:prstGeom prst="rect">
            <a:avLst/>
          </a:prstGeom>
          <a:solidFill>
            <a:srgbClr val="011C9B"/>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 name="Google Shape;162;p6"/>
          <p:cNvSpPr/>
          <p:nvPr/>
        </p:nvSpPr>
        <p:spPr>
          <a:xfrm>
            <a:off x="5224030" y="-401130"/>
            <a:ext cx="13063970" cy="1108926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 name="Google Shape;163;p6"/>
          <p:cNvGrpSpPr/>
          <p:nvPr/>
        </p:nvGrpSpPr>
        <p:grpSpPr>
          <a:xfrm>
            <a:off x="327264" y="1549232"/>
            <a:ext cx="6322197" cy="1494877"/>
            <a:chOff x="-35666" y="-2184315"/>
            <a:chExt cx="8429596" cy="1993164"/>
          </a:xfrm>
        </p:grpSpPr>
        <p:sp>
          <p:nvSpPr>
            <p:cNvPr id="164" name="Google Shape;164;p6"/>
            <p:cNvSpPr txBox="1"/>
            <p:nvPr/>
          </p:nvSpPr>
          <p:spPr>
            <a:xfrm>
              <a:off x="-35666" y="-2184315"/>
              <a:ext cx="8429596" cy="1337888"/>
            </a:xfrm>
            <a:prstGeom prst="rect">
              <a:avLst/>
            </a:prstGeom>
            <a:noFill/>
            <a:ln>
              <a:noFill/>
            </a:ln>
          </p:spPr>
          <p:txBody>
            <a:bodyPr spcFirstLastPara="1" wrap="square" lIns="0" tIns="0" rIns="0" bIns="0" anchor="t" anchorCtr="0">
              <a:spAutoFit/>
            </a:bodyPr>
            <a:lstStyle/>
            <a:p>
              <a:pPr marL="0" marR="0" lvl="0" indent="0" algn="l" rtl="0">
                <a:lnSpc>
                  <a:spcPct val="177240"/>
                </a:lnSpc>
                <a:spcBef>
                  <a:spcPts val="0"/>
                </a:spcBef>
                <a:spcAft>
                  <a:spcPts val="0"/>
                </a:spcAft>
                <a:buNone/>
              </a:pPr>
              <a:r>
                <a:rPr lang="en-US" sz="5000">
                  <a:solidFill>
                    <a:srgbClr val="F8FBFD"/>
                  </a:solidFill>
                  <a:latin typeface="Arial"/>
                  <a:ea typeface="Arial"/>
                  <a:cs typeface="Arial"/>
                  <a:sym typeface="Arial"/>
                </a:rPr>
                <a:t>Multilingualism</a:t>
              </a:r>
              <a:endParaRPr/>
            </a:p>
          </p:txBody>
        </p:sp>
        <p:sp>
          <p:nvSpPr>
            <p:cNvPr id="165" name="Google Shape;165;p6"/>
            <p:cNvSpPr/>
            <p:nvPr/>
          </p:nvSpPr>
          <p:spPr>
            <a:xfrm>
              <a:off x="-29690" y="-408532"/>
              <a:ext cx="5547900" cy="21738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6" name="Google Shape;166;p6"/>
          <p:cNvGrpSpPr/>
          <p:nvPr/>
        </p:nvGrpSpPr>
        <p:grpSpPr>
          <a:xfrm>
            <a:off x="5652655" y="6744715"/>
            <a:ext cx="11606645" cy="3266926"/>
            <a:chOff x="0" y="-47625"/>
            <a:chExt cx="3056894" cy="860425"/>
          </a:xfrm>
        </p:grpSpPr>
        <p:sp>
          <p:nvSpPr>
            <p:cNvPr id="167" name="Google Shape;167;p6"/>
            <p:cNvSpPr/>
            <p:nvPr/>
          </p:nvSpPr>
          <p:spPr>
            <a:xfrm>
              <a:off x="0" y="0"/>
              <a:ext cx="3056894" cy="812800"/>
            </a:xfrm>
            <a:custGeom>
              <a:avLst/>
              <a:gdLst/>
              <a:ahLst/>
              <a:cxnLst/>
              <a:rect l="l" t="t" r="r" b="b"/>
              <a:pathLst>
                <a:path w="3056894" h="812800" extrusionOk="0">
                  <a:moveTo>
                    <a:pt x="0" y="0"/>
                  </a:moveTo>
                  <a:lnTo>
                    <a:pt x="3056894" y="0"/>
                  </a:lnTo>
                  <a:lnTo>
                    <a:pt x="3056894" y="812800"/>
                  </a:lnTo>
                  <a:lnTo>
                    <a:pt x="0" y="812800"/>
                  </a:lnTo>
                  <a:close/>
                </a:path>
              </a:pathLst>
            </a:custGeom>
            <a:solidFill>
              <a:srgbClr val="FFFFFF">
                <a:alpha val="84705"/>
              </a:srgbClr>
            </a:solidFill>
            <a:ln>
              <a:noFill/>
            </a:ln>
          </p:spPr>
        </p:sp>
        <p:sp>
          <p:nvSpPr>
            <p:cNvPr id="168" name="Google Shape;168;p6"/>
            <p:cNvSpPr txBox="1"/>
            <p:nvPr/>
          </p:nvSpPr>
          <p:spPr>
            <a:xfrm>
              <a:off x="0" y="-47625"/>
              <a:ext cx="3056894"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69" name="Google Shape;169;p6"/>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3">
              <a:alphaModFix/>
            </a:blip>
            <a:stretch>
              <a:fillRect/>
            </a:stretch>
          </a:blipFill>
          <a:ln>
            <a:noFill/>
          </a:ln>
        </p:spPr>
      </p:sp>
      <p:sp>
        <p:nvSpPr>
          <p:cNvPr id="170" name="Google Shape;170;p6"/>
          <p:cNvSpPr txBox="1"/>
          <p:nvPr/>
        </p:nvSpPr>
        <p:spPr>
          <a:xfrm>
            <a:off x="5703763" y="1121868"/>
            <a:ext cx="12339456" cy="7436010"/>
          </a:xfrm>
          <a:prstGeom prst="rect">
            <a:avLst/>
          </a:prstGeom>
          <a:noFill/>
          <a:ln>
            <a:noFill/>
          </a:ln>
        </p:spPr>
        <p:txBody>
          <a:bodyPr spcFirstLastPara="1" wrap="square" lIns="0" tIns="0" rIns="0" bIns="0" anchor="t" anchorCtr="0">
            <a:spAutoFit/>
          </a:bodyPr>
          <a:lstStyle/>
          <a:p>
            <a:pPr marL="0" marR="0" lvl="0" indent="0" algn="just" rtl="0">
              <a:lnSpc>
                <a:spcPct val="119977"/>
              </a:lnSpc>
              <a:spcBef>
                <a:spcPts val="0"/>
              </a:spcBef>
              <a:spcAft>
                <a:spcPts val="0"/>
              </a:spcAft>
              <a:buNone/>
            </a:pPr>
            <a:r>
              <a:rPr lang="en-US" sz="4400" b="0" i="0" u="none" strike="noStrike" dirty="0">
                <a:solidFill>
                  <a:srgbClr val="000000"/>
                </a:solidFill>
                <a:latin typeface="arial"/>
                <a:ea typeface="arial"/>
                <a:cs typeface="arial"/>
                <a:sym typeface="arial"/>
              </a:rPr>
              <a:t>To strengthen data re-use and make it more inclusive in an international context, it is crucial to provide multilingual resources. The goal of the challenge is to enrich the current knowledge graph with additional multilingual references, so that the resources can be navigated in different languages. Participants may consider integrating the WHOW's pipeline for the production of Linked Open Data with translation services such as EU-Translation, or </a:t>
            </a:r>
            <a:r>
              <a:rPr lang="en-US" sz="4400" b="0" i="0" u="none" strike="noStrike" dirty="0" err="1">
                <a:solidFill>
                  <a:srgbClr val="000000"/>
                </a:solidFill>
                <a:latin typeface="arial"/>
                <a:ea typeface="arial"/>
                <a:cs typeface="arial"/>
                <a:sym typeface="arial"/>
              </a:rPr>
              <a:t>DeepL</a:t>
            </a:r>
            <a:r>
              <a:rPr lang="en-US" sz="4400" b="0" i="0" u="none" strike="noStrike" dirty="0">
                <a:solidFill>
                  <a:srgbClr val="000000"/>
                </a:solidFill>
                <a:latin typeface="arial"/>
                <a:ea typeface="arial"/>
                <a:cs typeface="arial"/>
                <a:sym typeface="arial"/>
              </a:rPr>
              <a:t>, or others of the participants' choice.</a:t>
            </a:r>
            <a:endParaRPr sz="4399" dirty="0">
              <a:solidFill>
                <a:srgbClr val="F8FBFD"/>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7"/>
          <p:cNvSpPr/>
          <p:nvPr/>
        </p:nvSpPr>
        <p:spPr>
          <a:xfrm>
            <a:off x="0" y="0"/>
            <a:ext cx="5224030" cy="10287000"/>
          </a:xfrm>
          <a:prstGeom prst="rect">
            <a:avLst/>
          </a:prstGeom>
          <a:solidFill>
            <a:srgbClr val="011C9B"/>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 name="Google Shape;176;p7"/>
          <p:cNvSpPr/>
          <p:nvPr/>
        </p:nvSpPr>
        <p:spPr>
          <a:xfrm>
            <a:off x="5224030" y="-401130"/>
            <a:ext cx="13063970" cy="1108926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 name="Google Shape;177;p7"/>
          <p:cNvGrpSpPr/>
          <p:nvPr/>
        </p:nvGrpSpPr>
        <p:grpSpPr>
          <a:xfrm>
            <a:off x="286069" y="2303973"/>
            <a:ext cx="6340835" cy="2781118"/>
            <a:chOff x="-60517" y="-2184315"/>
            <a:chExt cx="8454447" cy="3708152"/>
          </a:xfrm>
        </p:grpSpPr>
        <p:sp>
          <p:nvSpPr>
            <p:cNvPr id="178" name="Google Shape;178;p7"/>
            <p:cNvSpPr txBox="1"/>
            <p:nvPr/>
          </p:nvSpPr>
          <p:spPr>
            <a:xfrm>
              <a:off x="-35666" y="-2184315"/>
              <a:ext cx="8429596" cy="2859671"/>
            </a:xfrm>
            <a:prstGeom prst="rect">
              <a:avLst/>
            </a:prstGeom>
            <a:noFill/>
            <a:ln>
              <a:noFill/>
            </a:ln>
          </p:spPr>
          <p:txBody>
            <a:bodyPr spcFirstLastPara="1" wrap="square" lIns="0" tIns="0" rIns="0" bIns="0" anchor="t" anchorCtr="0">
              <a:spAutoFit/>
            </a:bodyPr>
            <a:lstStyle/>
            <a:p>
              <a:pPr marL="0" marR="0" lvl="0" indent="0" algn="l" rtl="0">
                <a:lnSpc>
                  <a:spcPct val="177240"/>
                </a:lnSpc>
                <a:spcBef>
                  <a:spcPts val="0"/>
                </a:spcBef>
                <a:spcAft>
                  <a:spcPts val="0"/>
                </a:spcAft>
                <a:buNone/>
              </a:pPr>
              <a:r>
                <a:rPr lang="en-US" sz="5000">
                  <a:solidFill>
                    <a:srgbClr val="F8FBFD"/>
                  </a:solidFill>
                  <a:latin typeface="Arial"/>
                  <a:ea typeface="Arial"/>
                  <a:cs typeface="Arial"/>
                  <a:sym typeface="Arial"/>
                </a:rPr>
                <a:t>Special </a:t>
              </a:r>
              <a:endParaRPr/>
            </a:p>
            <a:p>
              <a:pPr marL="0" marR="0" lvl="0" indent="0" algn="l" rtl="0">
                <a:lnSpc>
                  <a:spcPct val="177240"/>
                </a:lnSpc>
                <a:spcBef>
                  <a:spcPts val="0"/>
                </a:spcBef>
                <a:spcAft>
                  <a:spcPts val="0"/>
                </a:spcAft>
                <a:buNone/>
              </a:pPr>
              <a:r>
                <a:rPr lang="en-US" sz="5000">
                  <a:solidFill>
                    <a:srgbClr val="F8FBFD"/>
                  </a:solidFill>
                  <a:latin typeface="Arial"/>
                  <a:ea typeface="Arial"/>
                  <a:cs typeface="Arial"/>
                  <a:sym typeface="Arial"/>
                </a:rPr>
                <a:t>Challenge</a:t>
              </a:r>
              <a:endParaRPr/>
            </a:p>
          </p:txBody>
        </p:sp>
        <p:sp>
          <p:nvSpPr>
            <p:cNvPr id="179" name="Google Shape;179;p7"/>
            <p:cNvSpPr/>
            <p:nvPr/>
          </p:nvSpPr>
          <p:spPr>
            <a:xfrm>
              <a:off x="-60517" y="1306456"/>
              <a:ext cx="5547900" cy="21738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3" name="Google Shape;183;p7"/>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3">
              <a:alphaModFix/>
            </a:blip>
            <a:stretch>
              <a:fillRect/>
            </a:stretch>
          </a:blipFill>
          <a:ln>
            <a:noFill/>
          </a:ln>
        </p:spPr>
      </p:sp>
      <p:sp>
        <p:nvSpPr>
          <p:cNvPr id="184" name="Google Shape;184;p7"/>
          <p:cNvSpPr txBox="1"/>
          <p:nvPr/>
        </p:nvSpPr>
        <p:spPr>
          <a:xfrm>
            <a:off x="5688515" y="2430774"/>
            <a:ext cx="12339456" cy="1998624"/>
          </a:xfrm>
          <a:prstGeom prst="rect">
            <a:avLst/>
          </a:prstGeom>
          <a:noFill/>
          <a:ln>
            <a:noFill/>
          </a:ln>
        </p:spPr>
        <p:txBody>
          <a:bodyPr spcFirstLastPara="1" wrap="square" lIns="0" tIns="0" rIns="0" bIns="0" anchor="t" anchorCtr="0">
            <a:spAutoFit/>
          </a:bodyPr>
          <a:lstStyle/>
          <a:p>
            <a:pPr marL="0" marR="0" lvl="0" indent="0" algn="just" rtl="0">
              <a:lnSpc>
                <a:spcPct val="119977"/>
              </a:lnSpc>
              <a:spcBef>
                <a:spcPts val="0"/>
              </a:spcBef>
              <a:spcAft>
                <a:spcPts val="0"/>
              </a:spcAft>
              <a:buNone/>
            </a:pPr>
            <a:r>
              <a:rPr lang="en-US" sz="4400" b="0" i="0" u="none" strike="noStrike">
                <a:solidFill>
                  <a:srgbClr val="000000"/>
                </a:solidFill>
                <a:latin typeface="arial"/>
                <a:ea typeface="arial"/>
                <a:cs typeface="arial"/>
                <a:sym typeface="arial"/>
              </a:rPr>
              <a:t>Use your creativity and propose (design or design and implement) anything you want that can enrich or use the WHOW Knowledge Graph!</a:t>
            </a:r>
            <a:endParaRPr sz="4399">
              <a:solidFill>
                <a:srgbClr val="F8FBFD"/>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7"/>
          <p:cNvSpPr/>
          <p:nvPr/>
        </p:nvSpPr>
        <p:spPr>
          <a:xfrm>
            <a:off x="0" y="0"/>
            <a:ext cx="5224030" cy="10287000"/>
          </a:xfrm>
          <a:prstGeom prst="rect">
            <a:avLst/>
          </a:prstGeom>
          <a:solidFill>
            <a:srgbClr val="011C9B"/>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 name="Google Shape;176;p7"/>
          <p:cNvSpPr/>
          <p:nvPr/>
        </p:nvSpPr>
        <p:spPr>
          <a:xfrm>
            <a:off x="5224030" y="-401130"/>
            <a:ext cx="13063970" cy="1108926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 name="Google Shape;177;p7"/>
          <p:cNvGrpSpPr/>
          <p:nvPr/>
        </p:nvGrpSpPr>
        <p:grpSpPr>
          <a:xfrm>
            <a:off x="286069" y="2303973"/>
            <a:ext cx="6340835" cy="2781118"/>
            <a:chOff x="-60517" y="-2184315"/>
            <a:chExt cx="8454447" cy="3708152"/>
          </a:xfrm>
        </p:grpSpPr>
        <p:sp>
          <p:nvSpPr>
            <p:cNvPr id="178" name="Google Shape;178;p7"/>
            <p:cNvSpPr txBox="1"/>
            <p:nvPr/>
          </p:nvSpPr>
          <p:spPr>
            <a:xfrm>
              <a:off x="-35666" y="-2184315"/>
              <a:ext cx="8429596" cy="3631759"/>
            </a:xfrm>
            <a:prstGeom prst="rect">
              <a:avLst/>
            </a:prstGeom>
            <a:noFill/>
            <a:ln>
              <a:noFill/>
            </a:ln>
          </p:spPr>
          <p:txBody>
            <a:bodyPr spcFirstLastPara="1" wrap="square" lIns="0" tIns="0" rIns="0" bIns="0" anchor="t" anchorCtr="0">
              <a:spAutoFit/>
            </a:bodyPr>
            <a:lstStyle/>
            <a:p>
              <a:pPr marL="0" marR="0" lvl="0" indent="0" algn="l" rtl="0">
                <a:lnSpc>
                  <a:spcPct val="177240"/>
                </a:lnSpc>
                <a:spcBef>
                  <a:spcPts val="0"/>
                </a:spcBef>
                <a:spcAft>
                  <a:spcPts val="0"/>
                </a:spcAft>
                <a:buNone/>
              </a:pPr>
              <a:r>
                <a:rPr lang="it-IT" sz="5000" dirty="0" err="1">
                  <a:solidFill>
                    <a:srgbClr val="F8FBFD"/>
                  </a:solidFill>
                  <a:latin typeface="Arial"/>
                  <a:ea typeface="Arial"/>
                  <a:cs typeface="Arial"/>
                  <a:sym typeface="Arial"/>
                </a:rPr>
                <a:t>Hackathon</a:t>
              </a:r>
              <a:endParaRPr lang="it-IT" sz="5000" dirty="0">
                <a:solidFill>
                  <a:srgbClr val="F8FBFD"/>
                </a:solidFill>
                <a:latin typeface="Arial"/>
                <a:ea typeface="Arial"/>
                <a:cs typeface="Arial"/>
                <a:sym typeface="Arial"/>
              </a:endParaRPr>
            </a:p>
            <a:p>
              <a:pPr marL="0" marR="0" lvl="0" indent="0" algn="l" rtl="0">
                <a:lnSpc>
                  <a:spcPct val="177240"/>
                </a:lnSpc>
                <a:spcBef>
                  <a:spcPts val="0"/>
                </a:spcBef>
                <a:spcAft>
                  <a:spcPts val="0"/>
                </a:spcAft>
                <a:buNone/>
              </a:pPr>
              <a:r>
                <a:rPr lang="it-IT" sz="5000" dirty="0" err="1">
                  <a:solidFill>
                    <a:srgbClr val="F8FBFD"/>
                  </a:solidFill>
                </a:rPr>
                <a:t>Organisation</a:t>
              </a:r>
              <a:endParaRPr dirty="0"/>
            </a:p>
          </p:txBody>
        </p:sp>
        <p:sp>
          <p:nvSpPr>
            <p:cNvPr id="179" name="Google Shape;179;p7"/>
            <p:cNvSpPr/>
            <p:nvPr/>
          </p:nvSpPr>
          <p:spPr>
            <a:xfrm>
              <a:off x="-60517" y="1306456"/>
              <a:ext cx="5547900" cy="21738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3" name="Google Shape;183;p7"/>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3">
              <a:alphaModFix/>
            </a:blip>
            <a:stretch>
              <a:fillRect/>
            </a:stretch>
          </a:blipFill>
          <a:ln>
            <a:noFill/>
          </a:ln>
        </p:spPr>
      </p:sp>
      <p:sp>
        <p:nvSpPr>
          <p:cNvPr id="184" name="Google Shape;184;p7"/>
          <p:cNvSpPr txBox="1"/>
          <p:nvPr/>
        </p:nvSpPr>
        <p:spPr>
          <a:xfrm>
            <a:off x="5681206" y="869043"/>
            <a:ext cx="12339456" cy="1625060"/>
          </a:xfrm>
          <a:prstGeom prst="rect">
            <a:avLst/>
          </a:prstGeom>
          <a:noFill/>
          <a:ln>
            <a:noFill/>
          </a:ln>
        </p:spPr>
        <p:txBody>
          <a:bodyPr spcFirstLastPara="1" wrap="square" lIns="0" tIns="0" rIns="0" bIns="0" anchor="t" anchorCtr="0">
            <a:spAutoFit/>
          </a:bodyPr>
          <a:lstStyle/>
          <a:p>
            <a:pPr marL="0" marR="0" lvl="0" indent="0" algn="just" rtl="0">
              <a:lnSpc>
                <a:spcPct val="119977"/>
              </a:lnSpc>
              <a:spcBef>
                <a:spcPts val="0"/>
              </a:spcBef>
              <a:spcAft>
                <a:spcPts val="0"/>
              </a:spcAft>
              <a:buNone/>
            </a:pPr>
            <a:r>
              <a:rPr lang="en-US" sz="4400" b="0" i="0" u="none" strike="noStrike" dirty="0">
                <a:solidFill>
                  <a:srgbClr val="000000"/>
                </a:solidFill>
                <a:latin typeface="arial"/>
                <a:ea typeface="arial"/>
                <a:cs typeface="arial"/>
                <a:sym typeface="arial"/>
              </a:rPr>
              <a:t>You can </a:t>
            </a:r>
            <a:r>
              <a:rPr lang="en-US" sz="4400" b="0" i="0" u="none" strike="noStrike" dirty="0" err="1">
                <a:solidFill>
                  <a:srgbClr val="000000"/>
                </a:solidFill>
                <a:latin typeface="arial"/>
                <a:ea typeface="arial"/>
                <a:cs typeface="arial"/>
                <a:sym typeface="arial"/>
              </a:rPr>
              <a:t>organise</a:t>
            </a:r>
            <a:r>
              <a:rPr lang="en-US" sz="4400" b="0" i="0" u="none" strike="noStrike" dirty="0">
                <a:solidFill>
                  <a:srgbClr val="000000"/>
                </a:solidFill>
                <a:latin typeface="arial"/>
                <a:ea typeface="arial"/>
                <a:cs typeface="arial"/>
                <a:sym typeface="arial"/>
              </a:rPr>
              <a:t> yourself into groups to tackle one or more challenges</a:t>
            </a:r>
            <a:endParaRPr lang="en-US" sz="4399" dirty="0">
              <a:solidFill>
                <a:srgbClr val="F8FBFD"/>
              </a:solidFill>
              <a:latin typeface="Arial"/>
              <a:ea typeface="Arial"/>
              <a:cs typeface="Arial"/>
              <a:sym typeface="Arial"/>
            </a:endParaRPr>
          </a:p>
        </p:txBody>
      </p:sp>
      <p:sp>
        <p:nvSpPr>
          <p:cNvPr id="10" name="Google Shape;184;p7">
            <a:extLst>
              <a:ext uri="{FF2B5EF4-FFF2-40B4-BE49-F238E27FC236}">
                <a16:creationId xmlns:a16="http://schemas.microsoft.com/office/drawing/2014/main" id="{AA089FFF-B3E0-C842-B202-C454CC93DE8D}"/>
              </a:ext>
            </a:extLst>
          </p:cNvPr>
          <p:cNvSpPr txBox="1"/>
          <p:nvPr/>
        </p:nvSpPr>
        <p:spPr>
          <a:xfrm>
            <a:off x="5681206" y="3083054"/>
            <a:ext cx="12339456" cy="812530"/>
          </a:xfrm>
          <a:prstGeom prst="rect">
            <a:avLst/>
          </a:prstGeom>
          <a:noFill/>
          <a:ln>
            <a:noFill/>
          </a:ln>
        </p:spPr>
        <p:txBody>
          <a:bodyPr spcFirstLastPara="1" wrap="square" lIns="0" tIns="0" rIns="0" bIns="0" anchor="t" anchorCtr="0">
            <a:spAutoFit/>
          </a:bodyPr>
          <a:lstStyle/>
          <a:p>
            <a:pPr marL="0" marR="0" lvl="0" indent="0" algn="just" rtl="0">
              <a:lnSpc>
                <a:spcPct val="119977"/>
              </a:lnSpc>
              <a:spcBef>
                <a:spcPts val="0"/>
              </a:spcBef>
              <a:spcAft>
                <a:spcPts val="0"/>
              </a:spcAft>
              <a:buNone/>
            </a:pPr>
            <a:r>
              <a:rPr lang="en-US" sz="4400" b="0" i="0" u="none" strike="noStrike" dirty="0">
                <a:solidFill>
                  <a:srgbClr val="000000"/>
                </a:solidFill>
                <a:latin typeface="arial"/>
                <a:ea typeface="arial"/>
                <a:cs typeface="arial"/>
                <a:sym typeface="arial"/>
              </a:rPr>
              <a:t>A group is composed of 1 </a:t>
            </a:r>
            <a:r>
              <a:rPr lang="en-US" sz="4400" dirty="0">
                <a:latin typeface="arial"/>
                <a:ea typeface="arial"/>
                <a:cs typeface="arial"/>
                <a:sym typeface="arial"/>
              </a:rPr>
              <a:t>person </a:t>
            </a:r>
            <a:r>
              <a:rPr lang="en-US" sz="4400" b="0" i="0" u="none" strike="noStrike" dirty="0">
                <a:solidFill>
                  <a:srgbClr val="000000"/>
                </a:solidFill>
                <a:latin typeface="arial"/>
                <a:ea typeface="arial"/>
                <a:cs typeface="arial"/>
                <a:sym typeface="arial"/>
              </a:rPr>
              <a:t>to many people</a:t>
            </a:r>
            <a:endParaRPr lang="en-US" sz="4399" dirty="0">
              <a:solidFill>
                <a:srgbClr val="F8FBFD"/>
              </a:solidFill>
              <a:latin typeface="Arial"/>
              <a:ea typeface="Arial"/>
              <a:cs typeface="Arial"/>
              <a:sym typeface="Arial"/>
            </a:endParaRPr>
          </a:p>
        </p:txBody>
      </p:sp>
      <p:sp>
        <p:nvSpPr>
          <p:cNvPr id="11" name="Google Shape;184;p7">
            <a:extLst>
              <a:ext uri="{FF2B5EF4-FFF2-40B4-BE49-F238E27FC236}">
                <a16:creationId xmlns:a16="http://schemas.microsoft.com/office/drawing/2014/main" id="{686A9277-5B86-4540-8C8C-AE9784C79CA1}"/>
              </a:ext>
            </a:extLst>
          </p:cNvPr>
          <p:cNvSpPr txBox="1"/>
          <p:nvPr/>
        </p:nvSpPr>
        <p:spPr>
          <a:xfrm>
            <a:off x="5643837" y="4918005"/>
            <a:ext cx="12339456" cy="812530"/>
          </a:xfrm>
          <a:prstGeom prst="rect">
            <a:avLst/>
          </a:prstGeom>
          <a:noFill/>
          <a:ln>
            <a:noFill/>
          </a:ln>
        </p:spPr>
        <p:txBody>
          <a:bodyPr spcFirstLastPara="1" wrap="square" lIns="0" tIns="0" rIns="0" bIns="0" anchor="t" anchorCtr="0">
            <a:spAutoFit/>
          </a:bodyPr>
          <a:lstStyle/>
          <a:p>
            <a:pPr marL="0" marR="0" lvl="0" indent="0" algn="just" rtl="0">
              <a:lnSpc>
                <a:spcPct val="119977"/>
              </a:lnSpc>
              <a:spcBef>
                <a:spcPts val="0"/>
              </a:spcBef>
              <a:spcAft>
                <a:spcPts val="0"/>
              </a:spcAft>
              <a:buNone/>
            </a:pPr>
            <a:r>
              <a:rPr lang="en-US" sz="4400" b="0" i="0" u="none" strike="noStrike" dirty="0">
                <a:solidFill>
                  <a:srgbClr val="000000"/>
                </a:solidFill>
                <a:latin typeface="arial"/>
                <a:ea typeface="arial"/>
                <a:cs typeface="arial"/>
                <a:sym typeface="arial"/>
              </a:rPr>
              <a:t>The whole day is focused on hacking</a:t>
            </a:r>
            <a:endParaRPr lang="en-US" sz="4399" dirty="0">
              <a:solidFill>
                <a:srgbClr val="F8FBFD"/>
              </a:solidFill>
              <a:latin typeface="Arial"/>
              <a:ea typeface="Arial"/>
              <a:cs typeface="Arial"/>
              <a:sym typeface="Arial"/>
            </a:endParaRPr>
          </a:p>
        </p:txBody>
      </p:sp>
      <p:sp>
        <p:nvSpPr>
          <p:cNvPr id="12" name="Google Shape;184;p7">
            <a:extLst>
              <a:ext uri="{FF2B5EF4-FFF2-40B4-BE49-F238E27FC236}">
                <a16:creationId xmlns:a16="http://schemas.microsoft.com/office/drawing/2014/main" id="{DD14E23A-B047-6546-BF92-0020556DCCBD}"/>
              </a:ext>
            </a:extLst>
          </p:cNvPr>
          <p:cNvSpPr txBox="1"/>
          <p:nvPr/>
        </p:nvSpPr>
        <p:spPr>
          <a:xfrm>
            <a:off x="5681206" y="6752956"/>
            <a:ext cx="12339456" cy="1625060"/>
          </a:xfrm>
          <a:prstGeom prst="rect">
            <a:avLst/>
          </a:prstGeom>
          <a:noFill/>
          <a:ln>
            <a:noFill/>
          </a:ln>
        </p:spPr>
        <p:txBody>
          <a:bodyPr spcFirstLastPara="1" wrap="square" lIns="0" tIns="0" rIns="0" bIns="0" anchor="t" anchorCtr="0">
            <a:spAutoFit/>
          </a:bodyPr>
          <a:lstStyle/>
          <a:p>
            <a:pPr marL="0" marR="0" lvl="0" indent="0" algn="just" rtl="0">
              <a:lnSpc>
                <a:spcPct val="119977"/>
              </a:lnSpc>
              <a:spcBef>
                <a:spcPts val="0"/>
              </a:spcBef>
              <a:spcAft>
                <a:spcPts val="0"/>
              </a:spcAft>
              <a:buNone/>
            </a:pPr>
            <a:r>
              <a:rPr lang="en-US" sz="4400" b="0" i="0" u="none" strike="noStrike" dirty="0">
                <a:solidFill>
                  <a:srgbClr val="000000"/>
                </a:solidFill>
                <a:latin typeface="arial"/>
                <a:ea typeface="arial"/>
                <a:cs typeface="arial"/>
                <a:sym typeface="arial"/>
              </a:rPr>
              <a:t>Push all software, documentation, and material on GitHub - </a:t>
            </a:r>
            <a:r>
              <a:rPr lang="en-US" sz="4400" b="0" i="0" u="none" strike="noStrike" dirty="0" err="1">
                <a:solidFill>
                  <a:srgbClr val="000000"/>
                </a:solidFill>
                <a:latin typeface="arial"/>
                <a:ea typeface="arial"/>
                <a:cs typeface="arial"/>
                <a:sym typeface="arial"/>
              </a:rPr>
              <a:t>whow</a:t>
            </a:r>
            <a:r>
              <a:rPr lang="en-US" sz="4400" b="0" i="0" u="none" strike="noStrike" dirty="0">
                <a:solidFill>
                  <a:srgbClr val="000000"/>
                </a:solidFill>
                <a:latin typeface="arial"/>
                <a:ea typeface="arial"/>
                <a:cs typeface="arial"/>
                <a:sym typeface="arial"/>
              </a:rPr>
              <a:t>-project/hackathon</a:t>
            </a:r>
            <a:endParaRPr lang="en-US" sz="4399" dirty="0">
              <a:solidFill>
                <a:srgbClr val="F8FBFD"/>
              </a:solidFill>
              <a:latin typeface="Arial"/>
              <a:ea typeface="Arial"/>
              <a:cs typeface="Arial"/>
              <a:sym typeface="Arial"/>
            </a:endParaRPr>
          </a:p>
        </p:txBody>
      </p:sp>
      <p:pic>
        <p:nvPicPr>
          <p:cNvPr id="5" name="Picture 4">
            <a:extLst>
              <a:ext uri="{FF2B5EF4-FFF2-40B4-BE49-F238E27FC236}">
                <a16:creationId xmlns:a16="http://schemas.microsoft.com/office/drawing/2014/main" id="{A0475C44-D57E-7143-B553-EAE802632A47}"/>
              </a:ext>
            </a:extLst>
          </p:cNvPr>
          <p:cNvPicPr>
            <a:picLocks noChangeAspect="1"/>
          </p:cNvPicPr>
          <p:nvPr/>
        </p:nvPicPr>
        <p:blipFill>
          <a:blip r:embed="rId4"/>
          <a:stretch>
            <a:fillRect/>
          </a:stretch>
        </p:blipFill>
        <p:spPr>
          <a:xfrm>
            <a:off x="15226060" y="7707339"/>
            <a:ext cx="2757233" cy="2757233"/>
          </a:xfrm>
          <a:prstGeom prst="rect">
            <a:avLst/>
          </a:prstGeom>
        </p:spPr>
      </p:pic>
    </p:spTree>
    <p:extLst>
      <p:ext uri="{BB962C8B-B14F-4D97-AF65-F5344CB8AC3E}">
        <p14:creationId xmlns:p14="http://schemas.microsoft.com/office/powerpoint/2010/main" val="628229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7"/>
          <p:cNvSpPr/>
          <p:nvPr/>
        </p:nvSpPr>
        <p:spPr>
          <a:xfrm>
            <a:off x="0" y="0"/>
            <a:ext cx="5224030" cy="10287000"/>
          </a:xfrm>
          <a:prstGeom prst="rect">
            <a:avLst/>
          </a:prstGeom>
          <a:solidFill>
            <a:srgbClr val="011C9B"/>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 name="Google Shape;176;p7"/>
          <p:cNvSpPr/>
          <p:nvPr/>
        </p:nvSpPr>
        <p:spPr>
          <a:xfrm>
            <a:off x="5224030" y="-401130"/>
            <a:ext cx="13063970" cy="1108926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 name="Google Shape;177;p7"/>
          <p:cNvGrpSpPr/>
          <p:nvPr/>
        </p:nvGrpSpPr>
        <p:grpSpPr>
          <a:xfrm>
            <a:off x="304707" y="2303973"/>
            <a:ext cx="6322197" cy="1662150"/>
            <a:chOff x="-35666" y="-2184315"/>
            <a:chExt cx="8429596" cy="2216196"/>
          </a:xfrm>
        </p:grpSpPr>
        <p:sp>
          <p:nvSpPr>
            <p:cNvPr id="178" name="Google Shape;178;p7"/>
            <p:cNvSpPr txBox="1"/>
            <p:nvPr/>
          </p:nvSpPr>
          <p:spPr>
            <a:xfrm>
              <a:off x="-35666" y="-2184315"/>
              <a:ext cx="8429596" cy="1815879"/>
            </a:xfrm>
            <a:prstGeom prst="rect">
              <a:avLst/>
            </a:prstGeom>
            <a:noFill/>
            <a:ln>
              <a:noFill/>
            </a:ln>
          </p:spPr>
          <p:txBody>
            <a:bodyPr spcFirstLastPara="1" wrap="square" lIns="0" tIns="0" rIns="0" bIns="0" anchor="t" anchorCtr="0">
              <a:spAutoFit/>
            </a:bodyPr>
            <a:lstStyle/>
            <a:p>
              <a:pPr marL="0" marR="0" lvl="0" indent="0" algn="l" rtl="0">
                <a:lnSpc>
                  <a:spcPct val="177240"/>
                </a:lnSpc>
                <a:spcBef>
                  <a:spcPts val="0"/>
                </a:spcBef>
                <a:spcAft>
                  <a:spcPts val="0"/>
                </a:spcAft>
                <a:buNone/>
              </a:pPr>
              <a:r>
                <a:rPr lang="it-IT" sz="5000" dirty="0" err="1">
                  <a:solidFill>
                    <a:srgbClr val="F8FBFD"/>
                  </a:solidFill>
                  <a:latin typeface="Arial"/>
                  <a:ea typeface="Arial"/>
                  <a:cs typeface="Arial"/>
                  <a:sym typeface="Arial"/>
                </a:rPr>
                <a:t>Prizes</a:t>
              </a:r>
              <a:endParaRPr dirty="0"/>
            </a:p>
          </p:txBody>
        </p:sp>
        <p:sp>
          <p:nvSpPr>
            <p:cNvPr id="179" name="Google Shape;179;p7"/>
            <p:cNvSpPr/>
            <p:nvPr/>
          </p:nvSpPr>
          <p:spPr>
            <a:xfrm>
              <a:off x="-35666" y="-185500"/>
              <a:ext cx="5547900" cy="217381"/>
            </a:xfrm>
            <a:prstGeom prst="rect">
              <a:avLst/>
            </a:prstGeom>
            <a:solidFill>
              <a:srgbClr val="F8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3" name="Google Shape;183;p7"/>
          <p:cNvSpPr/>
          <p:nvPr/>
        </p:nvSpPr>
        <p:spPr>
          <a:xfrm>
            <a:off x="304707" y="194190"/>
            <a:ext cx="1447987" cy="674853"/>
          </a:xfrm>
          <a:custGeom>
            <a:avLst/>
            <a:gdLst/>
            <a:ahLst/>
            <a:cxnLst/>
            <a:rect l="l" t="t" r="r" b="b"/>
            <a:pathLst>
              <a:path w="1447987" h="674853" extrusionOk="0">
                <a:moveTo>
                  <a:pt x="0" y="0"/>
                </a:moveTo>
                <a:lnTo>
                  <a:pt x="1447986" y="0"/>
                </a:lnTo>
                <a:lnTo>
                  <a:pt x="1447986" y="674853"/>
                </a:lnTo>
                <a:lnTo>
                  <a:pt x="0" y="674853"/>
                </a:lnTo>
                <a:lnTo>
                  <a:pt x="0" y="0"/>
                </a:lnTo>
                <a:close/>
              </a:path>
            </a:pathLst>
          </a:custGeom>
          <a:blipFill rotWithShape="1">
            <a:blip r:embed="rId3">
              <a:alphaModFix/>
            </a:blip>
            <a:stretch>
              <a:fillRect/>
            </a:stretch>
          </a:blipFill>
          <a:ln>
            <a:noFill/>
          </a:ln>
        </p:spPr>
      </p:sp>
      <p:grpSp>
        <p:nvGrpSpPr>
          <p:cNvPr id="8" name="Group 7">
            <a:extLst>
              <a:ext uri="{FF2B5EF4-FFF2-40B4-BE49-F238E27FC236}">
                <a16:creationId xmlns:a16="http://schemas.microsoft.com/office/drawing/2014/main" id="{39B1312A-3909-9A43-9D70-7F6098B67A42}"/>
              </a:ext>
            </a:extLst>
          </p:cNvPr>
          <p:cNvGrpSpPr/>
          <p:nvPr/>
        </p:nvGrpSpPr>
        <p:grpSpPr>
          <a:xfrm>
            <a:off x="5693224" y="502016"/>
            <a:ext cx="12125581" cy="4110856"/>
            <a:chOff x="5693224" y="502016"/>
            <a:chExt cx="12125581" cy="4110856"/>
          </a:xfrm>
        </p:grpSpPr>
        <p:sp>
          <p:nvSpPr>
            <p:cNvPr id="184" name="Google Shape;184;p7"/>
            <p:cNvSpPr txBox="1"/>
            <p:nvPr/>
          </p:nvSpPr>
          <p:spPr>
            <a:xfrm>
              <a:off x="5693224" y="1099358"/>
              <a:ext cx="5027669" cy="3250121"/>
            </a:xfrm>
            <a:prstGeom prst="rect">
              <a:avLst/>
            </a:prstGeom>
            <a:noFill/>
            <a:ln>
              <a:noFill/>
            </a:ln>
          </p:spPr>
          <p:txBody>
            <a:bodyPr spcFirstLastPara="1" wrap="square" lIns="0" tIns="0" rIns="0" bIns="0" anchor="t" anchorCtr="0">
              <a:spAutoFit/>
            </a:bodyPr>
            <a:lstStyle/>
            <a:p>
              <a:pPr marL="0" marR="0" lvl="0" indent="0" algn="just" rtl="0">
                <a:lnSpc>
                  <a:spcPct val="119977"/>
                </a:lnSpc>
                <a:spcBef>
                  <a:spcPts val="0"/>
                </a:spcBef>
                <a:spcAft>
                  <a:spcPts val="0"/>
                </a:spcAft>
                <a:buNone/>
              </a:pPr>
              <a:r>
                <a:rPr lang="en-US" sz="4400" b="0" i="0" u="none" strike="noStrike" dirty="0">
                  <a:solidFill>
                    <a:srgbClr val="000000"/>
                  </a:solidFill>
                  <a:latin typeface="arial"/>
                  <a:ea typeface="arial"/>
                  <a:cs typeface="arial"/>
                  <a:sym typeface="arial"/>
                </a:rPr>
                <a:t>At the end of the day each group wil</a:t>
              </a:r>
              <a:r>
                <a:rPr lang="en-US" sz="4400" dirty="0">
                  <a:latin typeface="arial"/>
                  <a:ea typeface="arial"/>
                  <a:cs typeface="arial"/>
                  <a:sym typeface="arial"/>
                </a:rPr>
                <a:t>l be asked to present the results</a:t>
              </a:r>
              <a:endParaRPr sz="4399" dirty="0">
                <a:solidFill>
                  <a:srgbClr val="F8FBFD"/>
                </a:solidFill>
                <a:latin typeface="Arial"/>
                <a:ea typeface="Arial"/>
                <a:cs typeface="Arial"/>
                <a:sym typeface="Arial"/>
              </a:endParaRPr>
            </a:p>
          </p:txBody>
        </p:sp>
        <p:pic>
          <p:nvPicPr>
            <p:cNvPr id="7" name="Picture 6">
              <a:extLst>
                <a:ext uri="{FF2B5EF4-FFF2-40B4-BE49-F238E27FC236}">
                  <a16:creationId xmlns:a16="http://schemas.microsoft.com/office/drawing/2014/main" id="{D68D5F3C-5D6C-6346-A549-F15F560FC75A}"/>
                </a:ext>
              </a:extLst>
            </p:cNvPr>
            <p:cNvPicPr>
              <a:picLocks noChangeAspect="1"/>
            </p:cNvPicPr>
            <p:nvPr/>
          </p:nvPicPr>
          <p:blipFill>
            <a:blip r:embed="rId4"/>
            <a:stretch>
              <a:fillRect/>
            </a:stretch>
          </p:blipFill>
          <p:spPr>
            <a:xfrm>
              <a:off x="11185378" y="502016"/>
              <a:ext cx="6633427" cy="4110856"/>
            </a:xfrm>
            <a:prstGeom prst="rect">
              <a:avLst/>
            </a:prstGeom>
          </p:spPr>
        </p:pic>
      </p:grpSp>
      <p:grpSp>
        <p:nvGrpSpPr>
          <p:cNvPr id="11" name="Group 10">
            <a:extLst>
              <a:ext uri="{FF2B5EF4-FFF2-40B4-BE49-F238E27FC236}">
                <a16:creationId xmlns:a16="http://schemas.microsoft.com/office/drawing/2014/main" id="{D0E9FFF9-9C96-6047-97BF-1C2762E1BAC3}"/>
              </a:ext>
            </a:extLst>
          </p:cNvPr>
          <p:cNvGrpSpPr/>
          <p:nvPr/>
        </p:nvGrpSpPr>
        <p:grpSpPr>
          <a:xfrm>
            <a:off x="5536105" y="5003067"/>
            <a:ext cx="12282700" cy="4419520"/>
            <a:chOff x="5536104" y="4612872"/>
            <a:chExt cx="12282700" cy="4419520"/>
          </a:xfrm>
        </p:grpSpPr>
        <p:sp>
          <p:nvSpPr>
            <p:cNvPr id="13" name="Google Shape;184;p7">
              <a:extLst>
                <a:ext uri="{FF2B5EF4-FFF2-40B4-BE49-F238E27FC236}">
                  <a16:creationId xmlns:a16="http://schemas.microsoft.com/office/drawing/2014/main" id="{05236274-F3CF-2342-A01E-3B2EB211CDF5}"/>
                </a:ext>
              </a:extLst>
            </p:cNvPr>
            <p:cNvSpPr txBox="1"/>
            <p:nvPr/>
          </p:nvSpPr>
          <p:spPr>
            <a:xfrm>
              <a:off x="5536104" y="5849967"/>
              <a:ext cx="5341908" cy="1625060"/>
            </a:xfrm>
            <a:prstGeom prst="rect">
              <a:avLst/>
            </a:prstGeom>
            <a:noFill/>
            <a:ln>
              <a:noFill/>
            </a:ln>
          </p:spPr>
          <p:txBody>
            <a:bodyPr spcFirstLastPara="1" wrap="square" lIns="0" tIns="0" rIns="0" bIns="0" anchor="t" anchorCtr="0">
              <a:spAutoFit/>
            </a:bodyPr>
            <a:lstStyle/>
            <a:p>
              <a:pPr marL="0" marR="0" lvl="0" indent="0" algn="just" rtl="0">
                <a:lnSpc>
                  <a:spcPct val="119977"/>
                </a:lnSpc>
                <a:spcBef>
                  <a:spcPts val="0"/>
                </a:spcBef>
                <a:spcAft>
                  <a:spcPts val="0"/>
                </a:spcAft>
                <a:buNone/>
              </a:pPr>
              <a:r>
                <a:rPr lang="en-US" sz="4400" b="0" i="0" u="none" strike="noStrike" dirty="0">
                  <a:solidFill>
                    <a:srgbClr val="000000"/>
                  </a:solidFill>
                  <a:latin typeface="arial"/>
                  <a:ea typeface="arial"/>
                  <a:cs typeface="arial"/>
                  <a:sym typeface="arial"/>
                </a:rPr>
                <a:t>Each challenge will have a winner*</a:t>
              </a:r>
              <a:endParaRPr sz="4399" dirty="0">
                <a:solidFill>
                  <a:srgbClr val="F8FBFD"/>
                </a:solidFill>
                <a:latin typeface="Arial"/>
                <a:ea typeface="Arial"/>
                <a:cs typeface="Arial"/>
                <a:sym typeface="Arial"/>
              </a:endParaRPr>
            </a:p>
          </p:txBody>
        </p:sp>
        <p:pic>
          <p:nvPicPr>
            <p:cNvPr id="10" name="Picture 9">
              <a:extLst>
                <a:ext uri="{FF2B5EF4-FFF2-40B4-BE49-F238E27FC236}">
                  <a16:creationId xmlns:a16="http://schemas.microsoft.com/office/drawing/2014/main" id="{740EC149-6AED-E04C-A63A-F5D198199B9F}"/>
                </a:ext>
              </a:extLst>
            </p:cNvPr>
            <p:cNvPicPr>
              <a:picLocks noChangeAspect="1"/>
            </p:cNvPicPr>
            <p:nvPr/>
          </p:nvPicPr>
          <p:blipFill>
            <a:blip r:embed="rId5"/>
            <a:stretch>
              <a:fillRect/>
            </a:stretch>
          </p:blipFill>
          <p:spPr>
            <a:xfrm>
              <a:off x="11185378" y="4612872"/>
              <a:ext cx="6633426" cy="4419520"/>
            </a:xfrm>
            <a:prstGeom prst="rect">
              <a:avLst/>
            </a:prstGeom>
          </p:spPr>
        </p:pic>
      </p:grpSp>
      <p:sp>
        <p:nvSpPr>
          <p:cNvPr id="21" name="Google Shape;184;p7">
            <a:extLst>
              <a:ext uri="{FF2B5EF4-FFF2-40B4-BE49-F238E27FC236}">
                <a16:creationId xmlns:a16="http://schemas.microsoft.com/office/drawing/2014/main" id="{FF0B226B-7C27-6741-B323-BDC705D20213}"/>
              </a:ext>
            </a:extLst>
          </p:cNvPr>
          <p:cNvSpPr txBox="1"/>
          <p:nvPr/>
        </p:nvSpPr>
        <p:spPr>
          <a:xfrm>
            <a:off x="5536105" y="9501361"/>
            <a:ext cx="12282700" cy="553998"/>
          </a:xfrm>
          <a:prstGeom prst="rect">
            <a:avLst/>
          </a:prstGeom>
          <a:noFill/>
          <a:ln>
            <a:noFill/>
          </a:ln>
        </p:spPr>
        <p:txBody>
          <a:bodyPr spcFirstLastPara="1" wrap="square" lIns="0" tIns="0" rIns="0" bIns="0" anchor="t" anchorCtr="0">
            <a:spAutoFit/>
          </a:bodyPr>
          <a:lstStyle/>
          <a:p>
            <a:pPr marL="0" marR="0" lvl="0" indent="0" algn="just" rtl="0">
              <a:lnSpc>
                <a:spcPct val="119977"/>
              </a:lnSpc>
              <a:spcBef>
                <a:spcPts val="0"/>
              </a:spcBef>
              <a:spcAft>
                <a:spcPts val="0"/>
              </a:spcAft>
              <a:buNone/>
            </a:pPr>
            <a:r>
              <a:rPr lang="en-US" sz="3000" dirty="0">
                <a:latin typeface="arial"/>
                <a:cs typeface="arial"/>
                <a:sym typeface="arial"/>
              </a:rPr>
              <a:t>* A plaque award plus advertisement on institutional and social channels</a:t>
            </a:r>
            <a:endParaRPr sz="3000" dirty="0">
              <a:solidFill>
                <a:srgbClr val="F8FBFD"/>
              </a:solidFill>
              <a:latin typeface="Arial"/>
              <a:ea typeface="Arial"/>
              <a:cs typeface="Arial"/>
              <a:sym typeface="Arial"/>
            </a:endParaRPr>
          </a:p>
        </p:txBody>
      </p:sp>
    </p:spTree>
    <p:extLst>
      <p:ext uri="{BB962C8B-B14F-4D97-AF65-F5344CB8AC3E}">
        <p14:creationId xmlns:p14="http://schemas.microsoft.com/office/powerpoint/2010/main" val="324623047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1392</Words>
  <Application>Microsoft Macintosh PowerPoint</Application>
  <PresentationFormat>Custom</PresentationFormat>
  <Paragraphs>154</Paragraphs>
  <Slides>30</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Montserrat Light</vt:lpstr>
      <vt:lpstr>Courier</vt:lpstr>
      <vt:lpstr>Montserrat</vt:lpstr>
      <vt:lpstr>Calibri</vt:lpstr>
      <vt:lpstr>arial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Andrea Nuzzolese</cp:lastModifiedBy>
  <cp:revision>13</cp:revision>
  <dcterms:created xsi:type="dcterms:W3CDTF">2006-08-16T00:00:00Z</dcterms:created>
  <dcterms:modified xsi:type="dcterms:W3CDTF">2023-11-18T07:43:51Z</dcterms:modified>
</cp:coreProperties>
</file>